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390" r:id="rId3"/>
    <p:sldId id="435" r:id="rId4"/>
    <p:sldId id="391" r:id="rId5"/>
    <p:sldId id="353" r:id="rId6"/>
    <p:sldId id="393" r:id="rId7"/>
    <p:sldId id="392" r:id="rId8"/>
    <p:sldId id="427" r:id="rId9"/>
    <p:sldId id="436" r:id="rId10"/>
    <p:sldId id="414" r:id="rId11"/>
    <p:sldId id="359" r:id="rId12"/>
    <p:sldId id="389" r:id="rId13"/>
    <p:sldId id="437" r:id="rId14"/>
    <p:sldId id="411" r:id="rId15"/>
    <p:sldId id="412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13" r:id="rId24"/>
    <p:sldId id="438" r:id="rId25"/>
    <p:sldId id="415" r:id="rId26"/>
    <p:sldId id="416" r:id="rId27"/>
    <p:sldId id="417" r:id="rId28"/>
    <p:sldId id="418" r:id="rId29"/>
    <p:sldId id="419" r:id="rId30"/>
    <p:sldId id="354" r:id="rId31"/>
    <p:sldId id="355" r:id="rId32"/>
    <p:sldId id="356" r:id="rId33"/>
    <p:sldId id="357" r:id="rId34"/>
    <p:sldId id="358" r:id="rId35"/>
    <p:sldId id="439" r:id="rId36"/>
    <p:sldId id="360" r:id="rId37"/>
    <p:sldId id="398" r:id="rId38"/>
    <p:sldId id="396" r:id="rId39"/>
    <p:sldId id="420" r:id="rId40"/>
    <p:sldId id="421" r:id="rId41"/>
    <p:sldId id="422" r:id="rId42"/>
    <p:sldId id="423" r:id="rId43"/>
    <p:sldId id="424" r:id="rId44"/>
    <p:sldId id="425" r:id="rId45"/>
    <p:sldId id="361" r:id="rId46"/>
    <p:sldId id="440" r:id="rId47"/>
    <p:sldId id="364" r:id="rId48"/>
    <p:sldId id="366" r:id="rId49"/>
    <p:sldId id="367" r:id="rId50"/>
    <p:sldId id="426" r:id="rId51"/>
    <p:sldId id="399" r:id="rId52"/>
    <p:sldId id="400" r:id="rId53"/>
    <p:sldId id="402" r:id="rId54"/>
    <p:sldId id="401" r:id="rId55"/>
    <p:sldId id="403" r:id="rId56"/>
    <p:sldId id="404" r:id="rId57"/>
    <p:sldId id="405" r:id="rId58"/>
    <p:sldId id="406" r:id="rId59"/>
    <p:sldId id="410" r:id="rId60"/>
    <p:sldId id="409" r:id="rId61"/>
    <p:sldId id="368" r:id="rId62"/>
    <p:sldId id="441" r:id="rId63"/>
    <p:sldId id="369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1" r:id="rId74"/>
    <p:sldId id="383" r:id="rId75"/>
    <p:sldId id="270" r:id="rId76"/>
    <p:sldId id="272" r:id="rId77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721" autoAdjust="0"/>
    <p:restoredTop sz="99821" autoAdjust="0"/>
  </p:normalViewPr>
  <p:slideViewPr>
    <p:cSldViewPr showGuides="1">
      <p:cViewPr varScale="1">
        <p:scale>
          <a:sx n="74" d="100"/>
          <a:sy n="74" d="100"/>
        </p:scale>
        <p:origin x="-1704" y="-84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345403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269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49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50</a:t>
            </a:fld>
            <a:endParaRPr lang="mk-M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51</a:t>
            </a:fld>
            <a:endParaRPr lang="mk-M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52</a:t>
            </a:fld>
            <a:endParaRPr lang="mk-M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53</a:t>
            </a:fld>
            <a:endParaRPr lang="mk-M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54</a:t>
            </a:fld>
            <a:endParaRPr lang="mk-M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55</a:t>
            </a:fld>
            <a:endParaRPr lang="mk-MK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56</a:t>
            </a:fld>
            <a:endParaRPr lang="mk-MK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57</a:t>
            </a:fld>
            <a:endParaRPr lang="mk-MK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58</a:t>
            </a:fld>
            <a:endParaRPr lang="mk-MK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59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60</a:t>
            </a:fld>
            <a:endParaRPr lang="mk-MK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61</a:t>
            </a:fld>
            <a:endParaRPr lang="mk-MK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62</a:t>
            </a:fld>
            <a:endParaRPr lang="mk-MK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63</a:t>
            </a:fld>
            <a:endParaRPr lang="mk-MK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64</a:t>
            </a:fld>
            <a:endParaRPr lang="mk-MK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65</a:t>
            </a:fld>
            <a:endParaRPr lang="mk-MK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66</a:t>
            </a:fld>
            <a:endParaRPr lang="mk-MK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67</a:t>
            </a:fld>
            <a:endParaRPr lang="mk-MK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68</a:t>
            </a:fld>
            <a:endParaRPr lang="mk-MK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69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70</a:t>
            </a:fld>
            <a:endParaRPr lang="mk-MK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71</a:t>
            </a:fld>
            <a:endParaRPr lang="mk-MK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72</a:t>
            </a:fld>
            <a:endParaRPr lang="mk-MK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73</a:t>
            </a:fld>
            <a:endParaRPr lang="mk-MK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74</a:t>
            </a:fld>
            <a:endParaRPr lang="mk-MK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75</a:t>
            </a:fld>
            <a:endParaRPr lang="mk-MK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76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09.12.2015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Excel_97-2003_Worksheet1.xls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</a:t>
            </a:r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9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. Основы построения компьютерных сетей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Классификация компьютерных сетей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12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319064" y="1539815"/>
            <a:ext cx="8570913" cy="4237087"/>
            <a:chOff x="248" y="1662"/>
            <a:chExt cx="4248" cy="2298"/>
          </a:xfrm>
        </p:grpSpPr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616" y="1662"/>
              <a:ext cx="1080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dirty="0"/>
                <a:t>Классификации ЛС</a:t>
              </a:r>
              <a:endParaRPr lang="ru-RU" sz="2800" dirty="0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320" y="1950"/>
              <a:ext cx="2592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 зависимости от существования выделенного компьютера</a:t>
              </a:r>
              <a:endParaRPr lang="ru-RU" sz="2800"/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536" y="2238"/>
              <a:ext cx="864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dirty="0"/>
                <a:t>одноранговая </a:t>
              </a:r>
              <a:endParaRPr lang="ru-RU" sz="2800" dirty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1472" y="2238"/>
              <a:ext cx="1656" cy="2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 данной сети нет выделенного компьютера, все они равноправны</a:t>
              </a:r>
              <a:endParaRPr lang="ru-RU" sz="2800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544" y="2631"/>
              <a:ext cx="1584" cy="4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 данной сети есть выделенный компьютер, на котором храниться основная информация </a:t>
              </a:r>
              <a:endParaRPr lang="ru-RU" sz="2800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536" y="2670"/>
              <a:ext cx="936" cy="2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dirty="0"/>
                <a:t>сеть типа</a:t>
              </a:r>
            </a:p>
            <a:p>
              <a:pPr algn="ctr"/>
              <a:r>
                <a:rPr lang="ru-RU" sz="1400" b="1" dirty="0"/>
                <a:t> “клиент - сервер”</a:t>
              </a:r>
              <a:endParaRPr lang="ru-RU" sz="2800" dirty="0"/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3344" y="3423"/>
              <a:ext cx="1152" cy="2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dirty="0"/>
                <a:t>н</a:t>
              </a:r>
              <a:r>
                <a:rPr lang="ru-RU" sz="1400" dirty="0" smtClean="0"/>
                <a:t>е выделенная </a:t>
              </a:r>
              <a:r>
                <a:rPr lang="ru-RU" sz="1400" dirty="0"/>
                <a:t>машина сети</a:t>
              </a:r>
              <a:endParaRPr lang="ru-RU" sz="2800" dirty="0"/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1904" y="3135"/>
              <a:ext cx="432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dirty="0"/>
                <a:t>сервер</a:t>
              </a:r>
              <a:endParaRPr lang="ru-RU" sz="2800" dirty="0"/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1904" y="3423"/>
              <a:ext cx="1368" cy="2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dirty="0"/>
                <a:t>терминал</a:t>
              </a:r>
              <a:r>
                <a:rPr lang="ru-RU" sz="1400" dirty="0"/>
                <a:t> (рабочая станция, абонент, клиент)</a:t>
              </a:r>
              <a:endParaRPr lang="ru-RU" sz="2800" dirty="0"/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2408" y="3135"/>
              <a:ext cx="1080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выделенная машина</a:t>
              </a:r>
              <a:endParaRPr lang="ru-RU" sz="2800"/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1832" y="3057"/>
              <a:ext cx="0" cy="50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1832" y="3273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1832" y="3561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2336" y="3273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3272" y="3561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464" y="2160"/>
              <a:ext cx="0" cy="64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>
              <a:off x="464" y="2808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464" y="2376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>
              <a:off x="1400" y="2376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>
              <a:off x="1472" y="2769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>
              <a:off x="248" y="1800"/>
              <a:ext cx="0" cy="208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>
              <a:off x="248" y="1800"/>
              <a:ext cx="136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>
              <a:off x="248" y="2088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Text Box 27"/>
            <p:cNvSpPr txBox="1">
              <a:spLocks noChangeArrowheads="1"/>
            </p:cNvSpPr>
            <p:nvPr/>
          </p:nvSpPr>
          <p:spPr bwMode="auto">
            <a:xfrm>
              <a:off x="320" y="3744"/>
              <a:ext cx="1944" cy="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по топологии (конфигурации, архитектуре)</a:t>
              </a:r>
              <a:endParaRPr lang="ru-RU" sz="2800"/>
            </a:p>
          </p:txBody>
        </p: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>
              <a:off x="248" y="3888"/>
              <a:ext cx="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Классификация вычислительных сетей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11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Базовым элементом сетей является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локальная вычислительная сеть (ЛВС)</a:t>
            </a:r>
            <a:r>
              <a:rPr lang="ru-RU" sz="1600" b="1" dirty="0" smtClean="0"/>
              <a:t>, которая объединяет компьютеры (рабочие станции), расположенные в ограниченном пространстве.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- прокладывается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специализированная кабельная система</a:t>
            </a:r>
            <a:r>
              <a:rPr lang="ru-RU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положение точек подключения абонентов </a:t>
            </a:r>
            <a:r>
              <a:rPr lang="ru-RU" sz="1600" b="1" dirty="0" smtClean="0">
                <a:solidFill>
                  <a:srgbClr val="C00000"/>
                </a:solidFill>
              </a:rPr>
              <a:t>ограничено кабельной системой</a:t>
            </a:r>
            <a:r>
              <a:rPr lang="ru-RU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локальные </a:t>
            </a:r>
            <a:r>
              <a:rPr lang="ru-RU" sz="1600" b="1" dirty="0" smtClean="0">
                <a:solidFill>
                  <a:srgbClr val="C00000"/>
                </a:solidFill>
              </a:rPr>
              <a:t>сети объединяются </a:t>
            </a:r>
            <a:r>
              <a:rPr lang="ru-RU" sz="1600" b="1" dirty="0" smtClean="0"/>
              <a:t>в более крупномасштабные образования.</a:t>
            </a:r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771504" y="3606286"/>
            <a:ext cx="7777162" cy="2352688"/>
            <a:chOff x="801" y="14096"/>
            <a:chExt cx="10440" cy="1980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801" y="14276"/>
              <a:ext cx="3060" cy="175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600" b="1" dirty="0"/>
                <a:t>Локальные сети (</a:t>
              </a:r>
              <a:r>
                <a:rPr lang="en-US" sz="1600" b="1" dirty="0"/>
                <a:t>LAN)</a:t>
              </a:r>
              <a:endParaRPr lang="ru-RU" sz="1600" b="1" dirty="0"/>
            </a:p>
            <a:p>
              <a:pPr algn="ctr"/>
              <a:r>
                <a:rPr lang="ru-RU" sz="1600" dirty="0"/>
                <a:t>сеть, которая позволяет обмениваться информацией в ограниченных пределах.</a:t>
              </a:r>
              <a:endParaRPr lang="ru-RU" sz="2400" dirty="0"/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4041" y="14276"/>
              <a:ext cx="3060" cy="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600" b="1" dirty="0"/>
                <a:t>Региональные сети</a:t>
              </a:r>
              <a:r>
                <a:rPr lang="en-US" sz="1600" b="1" dirty="0"/>
                <a:t> (MAN)</a:t>
              </a:r>
              <a:endParaRPr lang="ru-RU" sz="1600" b="1" dirty="0"/>
            </a:p>
            <a:p>
              <a:pPr algn="ctr"/>
              <a:r>
                <a:rPr lang="ru-RU" sz="1600" dirty="0"/>
                <a:t>информационные сети, позволяющие обмениваться информацией в определенном регионе.</a:t>
              </a:r>
              <a:endParaRPr lang="ru-RU" sz="2400" dirty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7281" y="14276"/>
              <a:ext cx="3960" cy="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600" b="1"/>
                <a:t>Глобальные сети</a:t>
              </a:r>
              <a:r>
                <a:rPr lang="en-US" sz="1600" b="1"/>
                <a:t> (WAN)</a:t>
              </a:r>
              <a:endParaRPr lang="ru-RU" sz="1600" b="1"/>
            </a:p>
            <a:p>
              <a:pPr algn="ctr"/>
              <a:r>
                <a:rPr lang="ru-RU" sz="1600"/>
                <a:t>сети, охватывающие все пространство и позволяющие обмениваться информацией в режиме реального времени по всему миру.</a:t>
              </a:r>
              <a:endParaRPr lang="ru-RU" sz="2400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2241" y="14096"/>
              <a:ext cx="684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9081" y="14096"/>
              <a:ext cx="0" cy="18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5481" y="14096"/>
              <a:ext cx="0" cy="18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2241" y="14096"/>
              <a:ext cx="0" cy="18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1223944" y="3153846"/>
            <a:ext cx="644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ru-RU" b="1" dirty="0" smtClean="0">
                <a:solidFill>
                  <a:srgbClr val="C00000"/>
                </a:solidFill>
              </a:rPr>
              <a:t>Классификация сетей по географическому принципу</a:t>
            </a:r>
            <a:endParaRPr lang="ru-RU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Классификация компьютерных сетей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12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Сеть ЭВМ (компьютерная или вычислительная сеть) </a:t>
            </a:r>
            <a:r>
              <a:rPr lang="ru-RU" sz="1600" b="1" dirty="0" smtClean="0"/>
              <a:t>– это совокупность компьютеров и терминалов, соединенных с помощью каналов связи в единую систему, удовлетворяющую требованиям распределенной обработки данных, совместного использования общих информационных и вычислительных ресурсов.</a:t>
            </a:r>
            <a:endParaRPr lang="ru-RU" sz="16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51051" y="2969180"/>
            <a:ext cx="3856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Основная архитектура - «клиент-сервер»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19064" y="3790952"/>
            <a:ext cx="8415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Виды серверов: файл-серверы, серверы баз данных, серверы печати, серверы электронной почты, </a:t>
            </a:r>
            <a:r>
              <a:rPr lang="en-US" sz="1600" b="1" dirty="0" smtClean="0"/>
              <a:t>WEB-</a:t>
            </a:r>
            <a:r>
              <a:rPr lang="ru-RU" sz="1600" b="1" dirty="0" smtClean="0"/>
              <a:t>серверы, серверы приложений.</a:t>
            </a:r>
            <a:endParaRPr lang="ru-RU" sz="1600" dirty="0"/>
          </a:p>
        </p:txBody>
      </p:sp>
      <p:pic>
        <p:nvPicPr>
          <p:cNvPr id="7170" name="Picture 2" descr="http://support.ursmu.ru/Img/client-serv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91976" y="2234715"/>
            <a:ext cx="4342472" cy="1593781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2038336" y="4786320"/>
            <a:ext cx="3676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«толстый клиент»  </a:t>
            </a:r>
            <a:r>
              <a:rPr lang="en-US" sz="1600" b="1" dirty="0" err="1" smtClean="0"/>
              <a:t>vs</a:t>
            </a:r>
            <a:r>
              <a:rPr lang="ru-RU" sz="1600" b="1" dirty="0" smtClean="0"/>
              <a:t>.</a:t>
            </a:r>
            <a:r>
              <a:rPr lang="en-US" sz="1600" b="1" dirty="0" smtClean="0"/>
              <a:t> </a:t>
            </a:r>
            <a:r>
              <a:rPr lang="ru-RU" sz="1600" b="1" dirty="0" smtClean="0"/>
              <a:t>«тонкий клиент»</a:t>
            </a:r>
            <a:endParaRPr lang="ru-RU" sz="1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9552" y="4424368"/>
            <a:ext cx="1538295" cy="17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32168" y="4118174"/>
            <a:ext cx="3015552" cy="201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2798916"/>
            <a:ext cx="8505872" cy="38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95300" indent="-495300"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2000" dirty="0" smtClean="0"/>
              <a:t>ЛОКАЛЬНАЯ ВЫЧИСЛИТЕЛЬНАЯ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80188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14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409552" y="1257288"/>
            <a:ext cx="8001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8" name="Group 4"/>
          <p:cNvGrpSpPr>
            <a:grpSpLocks/>
          </p:cNvGrpSpPr>
          <p:nvPr/>
        </p:nvGrpSpPr>
        <p:grpSpPr bwMode="auto">
          <a:xfrm>
            <a:off x="138088" y="1347776"/>
            <a:ext cx="8777336" cy="4614888"/>
            <a:chOff x="981" y="1475"/>
            <a:chExt cx="10260" cy="4680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1161" y="1475"/>
              <a:ext cx="1008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 dirty="0"/>
                <a:t>совокупность компьютеров, непосредственно соединенных друг с другом, и имеющие общий информационный и системный ресурс.</a:t>
              </a:r>
              <a:endParaRPr lang="ru-RU" sz="2400" b="1" dirty="0"/>
            </a:p>
          </p:txBody>
        </p:sp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1161" y="2375"/>
              <a:ext cx="144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 dirty="0"/>
                <a:t>Значение </a:t>
              </a:r>
              <a:endParaRPr lang="ru-RU" sz="2400" dirty="0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2781" y="2375"/>
              <a:ext cx="8460" cy="148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 u="sng" dirty="0"/>
                <a:t>Использование ЛС позволяет обеспечить:</a:t>
              </a:r>
            </a:p>
            <a:p>
              <a:endParaRPr lang="ru-RU" sz="1600" b="1" u="sng" dirty="0"/>
            </a:p>
            <a:p>
              <a:pPr>
                <a:buFontTx/>
                <a:buChar char="•"/>
              </a:pPr>
              <a:r>
                <a:rPr lang="ru-RU" sz="1600" b="1" dirty="0"/>
                <a:t>коллективную обработку данных пользователями,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совместное использование программ,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совместное использование принтеров и др. устройств.</a:t>
              </a:r>
            </a:p>
            <a:p>
              <a:endParaRPr lang="ru-RU" sz="2400" dirty="0"/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>
              <a:off x="2601" y="2555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1161" y="3995"/>
              <a:ext cx="10080" cy="216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 u="sng" dirty="0"/>
                <a:t>Для объединения компьютеров в ЛС требуется следующее аппаратное обеспечение:</a:t>
              </a:r>
            </a:p>
            <a:p>
              <a:endParaRPr lang="ru-RU" sz="1600" b="1" u="sng" dirty="0"/>
            </a:p>
            <a:p>
              <a:pPr>
                <a:buFontTx/>
                <a:buChar char="•"/>
              </a:pPr>
              <a:r>
                <a:rPr lang="ru-RU" sz="1600" b="1" dirty="0"/>
                <a:t>сетевой контроллер (сетевой адаптер, сетевая плата) для получения информации из ЛС и передачи данных в сеть,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кабели (для передачи данных между компьютерами и др. подключаемыми устройствами),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концентраторы (</a:t>
              </a:r>
              <a:r>
                <a:rPr lang="ru-RU" sz="1600" b="1" dirty="0" err="1"/>
                <a:t>хабы</a:t>
              </a:r>
              <a:r>
                <a:rPr lang="ru-RU" sz="1600" b="1" dirty="0"/>
                <a:t>),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600" b="1" dirty="0"/>
                <a:t>коммутаторы.</a:t>
              </a:r>
            </a:p>
            <a:p>
              <a:endParaRPr lang="ru-RU" sz="2400" dirty="0"/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981" y="1835"/>
              <a:ext cx="0" cy="324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>
              <a:off x="981" y="5076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Line 12"/>
            <p:cNvSpPr>
              <a:spLocks noChangeShapeType="1"/>
            </p:cNvSpPr>
            <p:nvPr/>
          </p:nvSpPr>
          <p:spPr bwMode="auto">
            <a:xfrm>
              <a:off x="981" y="2555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>
              <a:off x="981" y="1835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Локальная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сеть</a:t>
            </a:r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среда передачи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16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62347" y="1198263"/>
            <a:ext cx="8001000" cy="4391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Существуют следующие типы сетевых кабелей:</a:t>
            </a:r>
          </a:p>
          <a:p>
            <a:pPr marL="457200" marR="0" lvl="1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коаксиальный кабель,</a:t>
            </a:r>
          </a:p>
          <a:p>
            <a:pPr marL="457200" marR="0" lvl="1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витая пара,</a:t>
            </a:r>
          </a:p>
          <a:p>
            <a:pPr marL="457200" marR="0" lvl="1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волокно – оптический кабель.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Состав                                                  Виды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0"/>
          <p:cNvGrpSpPr>
            <a:grpSpLocks/>
          </p:cNvGrpSpPr>
          <p:nvPr/>
        </p:nvGrpSpPr>
        <p:grpSpPr bwMode="auto">
          <a:xfrm>
            <a:off x="323850" y="2882912"/>
            <a:ext cx="8569325" cy="2808288"/>
            <a:chOff x="621" y="8591"/>
            <a:chExt cx="10800" cy="4188"/>
          </a:xfrm>
        </p:grpSpPr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621" y="8591"/>
              <a:ext cx="252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i="1" dirty="0"/>
                <a:t>коаксиальный кабель</a:t>
              </a:r>
              <a:endParaRPr lang="ru-RU" sz="2000" b="1" i="1" dirty="0"/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21" y="9491"/>
              <a:ext cx="252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i="1"/>
                <a:t>витая пара</a:t>
              </a:r>
              <a:endParaRPr lang="ru-RU" sz="2000" b="1" i="1"/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621" y="10799"/>
              <a:ext cx="270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 i="1"/>
                <a:t>волокно – оптический кабель</a:t>
              </a:r>
              <a:endParaRPr lang="ru-RU" sz="2000" b="1" i="1"/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3321" y="8591"/>
              <a:ext cx="342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/>
                <a:t>два проводника, окруженных изолирующими слоями</a:t>
              </a:r>
              <a:endParaRPr lang="ru-RU" sz="2000" b="1"/>
            </a:p>
          </p:txBody>
        </p:sp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6921" y="8591"/>
              <a:ext cx="450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buFont typeface="Symbol" pitchFamily="18" charset="2"/>
                <a:buNone/>
              </a:pPr>
              <a:r>
                <a:rPr lang="ru-RU" sz="1400" b="1" dirty="0"/>
                <a:t>толстый (10мм в </a:t>
              </a:r>
              <a:r>
                <a:rPr lang="ru-RU" sz="1400" b="1" dirty="0" smtClean="0"/>
                <a:t>диаметре)</a:t>
              </a:r>
            </a:p>
            <a:p>
              <a:pPr>
                <a:buFont typeface="Symbol" pitchFamily="18" charset="2"/>
                <a:buNone/>
              </a:pPr>
              <a:r>
                <a:rPr lang="ru-RU" sz="1400" b="1" dirty="0" smtClean="0"/>
                <a:t>тонкий </a:t>
              </a:r>
              <a:r>
                <a:rPr lang="ru-RU" sz="1400" b="1" dirty="0"/>
                <a:t>(4мм в диаметре)</a:t>
              </a:r>
              <a:endParaRPr lang="ru-RU" sz="2000" b="1" dirty="0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3141" y="8951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6741" y="8951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Text Box 18"/>
            <p:cNvSpPr txBox="1">
              <a:spLocks noChangeArrowheads="1"/>
            </p:cNvSpPr>
            <p:nvPr/>
          </p:nvSpPr>
          <p:spPr bwMode="auto">
            <a:xfrm>
              <a:off x="3321" y="9491"/>
              <a:ext cx="3420" cy="104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/>
                <a:t>4 пары скрученных проводов, заключенных в общую оболочку</a:t>
              </a:r>
              <a:endParaRPr lang="ru-RU" sz="2000" b="1"/>
            </a:p>
          </p:txBody>
        </p:sp>
        <p:sp>
          <p:nvSpPr>
            <p:cNvPr id="29" name="Text Box 19"/>
            <p:cNvSpPr txBox="1">
              <a:spLocks noChangeArrowheads="1"/>
            </p:cNvSpPr>
            <p:nvPr/>
          </p:nvSpPr>
          <p:spPr bwMode="auto">
            <a:xfrm>
              <a:off x="6921" y="9455"/>
              <a:ext cx="3960" cy="108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dirty="0"/>
                <a:t>защищенная (защищена слоем изолятора),</a:t>
              </a:r>
            </a:p>
            <a:p>
              <a:r>
                <a:rPr lang="ru-RU" sz="1400" b="1" dirty="0"/>
                <a:t>незащищенная</a:t>
              </a:r>
              <a:endParaRPr lang="ru-RU" sz="2000" b="1" dirty="0"/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>
              <a:off x="3141" y="97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6741" y="97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Text Box 22"/>
            <p:cNvSpPr txBox="1">
              <a:spLocks noChangeArrowheads="1"/>
            </p:cNvSpPr>
            <p:nvPr/>
          </p:nvSpPr>
          <p:spPr bwMode="auto">
            <a:xfrm>
              <a:off x="3501" y="10799"/>
              <a:ext cx="7200" cy="198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+надежные,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+с высокой скоростью передачи (с высокой пропускной способностью),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+тонкие, гибкие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- дороже стоимость,</a:t>
              </a:r>
            </a:p>
            <a:p>
              <a:pPr>
                <a:buFont typeface="Symbol" pitchFamily="18" charset="2"/>
                <a:buChar char="·"/>
              </a:pPr>
              <a:r>
                <a:rPr lang="ru-RU" sz="1400" b="1" dirty="0"/>
                <a:t>- сложнее в монтаже</a:t>
              </a:r>
            </a:p>
            <a:p>
              <a:pPr lvl="1"/>
              <a:endParaRPr lang="ru-RU" sz="1400" b="1" dirty="0"/>
            </a:p>
            <a:p>
              <a:endParaRPr lang="ru-RU" sz="2000" b="1" dirty="0"/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>
              <a:off x="3321" y="1115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4" name="Line 24"/>
          <p:cNvSpPr>
            <a:spLocks noChangeShapeType="1"/>
          </p:cNvSpPr>
          <p:nvPr/>
        </p:nvSpPr>
        <p:spPr bwMode="auto">
          <a:xfrm>
            <a:off x="3203575" y="2670172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35" name="Line 25"/>
          <p:cNvSpPr>
            <a:spLocks noChangeShapeType="1"/>
          </p:cNvSpPr>
          <p:nvPr/>
        </p:nvSpPr>
        <p:spPr bwMode="auto">
          <a:xfrm>
            <a:off x="6084888" y="2670172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коаксиального кабеля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17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250" name="Picture 2" descr="https://encrypted-tbn3.gstatic.com/images?q=tbn:ANd9GcSJCFsbbtGpzUAzEYZwHseCSKBOT0dvPSbcfYK3IGFpRZJ2gs1Gq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6" y="1358724"/>
            <a:ext cx="3516860" cy="2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on-lan.ru/pic7/ch7-3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60" y="1898796"/>
            <a:ext cx="5146508" cy="38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 descr="http://www.i2r.ru/imgs/net/4104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6" y="3969072"/>
            <a:ext cx="3261489" cy="202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витой пары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18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4274" name="Picture 2" descr="http://advanceduser.ru/images/17.08.2013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88" y="1357966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http://www.secnews.ru/upload/iblock/6a2/6a2df70021a4f29a16e86ccdf978161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76" y="1357965"/>
            <a:ext cx="4231324" cy="46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витой пары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19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5298" name="Picture 2" descr="http://savepic.org/20889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724"/>
            <a:ext cx="5654459" cy="336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http://sershe.ru/wp-content/uploads/2014/05/cross_priamo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44" y="3338988"/>
            <a:ext cx="3420402" cy="28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витой пары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20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6322" name="Picture 2" descr="https://bd23.https.cdn.softlayer.net/80BD23/142.4.51.107/data/MMC/d7638acff1f278b5dc6e7936765e24b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" y="1358724"/>
            <a:ext cx="378142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 descr="http://domspline.com/wp-content/uploads/2013/03/domspl0640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20" y="1358724"/>
            <a:ext cx="3421328" cy="243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6" name="Picture 6" descr="http://static.ultraprice.by/image/tovar/300/632/632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95" y="3519012"/>
            <a:ext cx="2719681" cy="27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2798916"/>
            <a:ext cx="8505872" cy="38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95300" indent="-495300"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2000" dirty="0" smtClean="0"/>
              <a:t>ЭВОЛЮЦИЯ КОМПЬЮТЕРНЫХ СЕТЕЙ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оптоволоконного кабеля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21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348" name="Picture 4" descr="http://images.myshared.ru/528463/slide_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68" y="1358724"/>
            <a:ext cx="6300840" cy="472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0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оптоволоконного кабеля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22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8370" name="Picture 2" descr="http://seti-scs.ru/assets/galleries/552/pc-fc-fc-p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48736"/>
            <a:ext cx="62293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http://www.d-link.su/sites/default/files/imagecache/product_full/images/products/pimages/picture132459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701" y="1448736"/>
            <a:ext cx="4374360" cy="43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1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Локальная сеть: использование оптоволоконного кабеля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23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92" y="1447800"/>
            <a:ext cx="6036656" cy="457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Локальная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сеть</a:t>
            </a:r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устройства коммутации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24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28576" y="1347776"/>
            <a:ext cx="8686848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Большинство сетей допускает несколько вариантов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кабельных соединений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Различия в кабелях определяются наличием в большей или меньшей степени параметров: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скорости передачи данных,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максимальной длины связи, 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помехозащищенности,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механической прочности,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удобства и простоты монтажа,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стоимости.</a:t>
            </a:r>
          </a:p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1600" b="1" dirty="0" smtClean="0"/>
              <a:t>В случае, когда к серверу подсоединяется много компьютеров, для того чтобы: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разделить обращение этих компьютеров к серверу,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предоставить возможность выхода из ЛС в ГС</a:t>
            </a:r>
          </a:p>
          <a:p>
            <a:pPr marL="457200" marR="0" lvl="1" indent="0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используются устройства (спец. приборы) концентраторы (</a:t>
            </a:r>
            <a:r>
              <a:rPr kumimoji="0" lang="ru-RU" sz="1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хабы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), имеющие несколько портов (гнезд для подключения сетевых кабелей).</a:t>
            </a:r>
          </a:p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1600" b="1" dirty="0" smtClean="0"/>
              <a:t>Для повышения пропускной способности сети вместо концентратора можно применять коммутатор.</a:t>
            </a:r>
            <a:endParaRPr lang="ru-RU" sz="1600" b="1" dirty="0"/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760390" y="4968864"/>
            <a:ext cx="7632700" cy="1150937"/>
            <a:chOff x="621" y="2879"/>
            <a:chExt cx="10800" cy="1080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21" y="2879"/>
              <a:ext cx="4140" cy="108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Концентратор</a:t>
              </a:r>
            </a:p>
            <a:p>
              <a:pPr algn="ctr"/>
              <a:r>
                <a:rPr lang="ru-RU" sz="1400"/>
                <a:t>передает поступающее к нему сообщение по всем направлениям</a:t>
              </a:r>
              <a:endParaRPr lang="ru-RU" sz="2800"/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4941" y="2879"/>
              <a:ext cx="6480" cy="108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Коммутатор</a:t>
              </a:r>
            </a:p>
            <a:p>
              <a:pPr algn="ctr"/>
              <a:r>
                <a:rPr lang="ru-RU" sz="1400"/>
                <a:t>передает поступающее к нему сообщение по тому направлению, в котором находится получатель сообщения</a:t>
              </a:r>
              <a:endParaRPr lang="ru-RU" sz="2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2798916"/>
            <a:ext cx="8505872" cy="38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95300" indent="-495300"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2000" dirty="0" smtClean="0"/>
              <a:t>ГЛОБАЛЬНАЯ ВЫЧИСЛИТЕЛЬНАЯ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384445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Глобальная сеть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27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28576" y="1347776"/>
            <a:ext cx="8596360" cy="4233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При передаче информации по ГС или РС возникает необходимость:</a:t>
            </a:r>
          </a:p>
          <a:p>
            <a:pPr lvl="1" algn="just">
              <a:lnSpc>
                <a:spcPct val="80000"/>
              </a:lnSpc>
            </a:pPr>
            <a:endParaRPr lang="ru-RU" sz="1600" b="1" dirty="0" smtClean="0"/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преобразовывать информацию </a:t>
            </a:r>
            <a:r>
              <a:rPr lang="ru-RU" sz="1600" b="1" dirty="0" smtClean="0"/>
              <a:t>из цифрового вида в аналоговый и наоборот.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обнаружить ошибки </a:t>
            </a:r>
            <a:r>
              <a:rPr lang="ru-RU" sz="1600" b="1" dirty="0" smtClean="0"/>
              <a:t>при передаче информации.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по возможности </a:t>
            </a:r>
            <a:r>
              <a:rPr lang="ru-RU" sz="1600" b="1" dirty="0" smtClean="0">
                <a:solidFill>
                  <a:srgbClr val="C00000"/>
                </a:solidFill>
              </a:rPr>
              <a:t>исправить ошибки</a:t>
            </a:r>
            <a:r>
              <a:rPr lang="ru-RU" sz="1600" b="1" dirty="0" smtClean="0"/>
              <a:t>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приемник (компьютер) и передатчик информации могут работать под управлением: различных ОС, могут использовать различные физические устройства, могут </a:t>
            </a:r>
            <a:r>
              <a:rPr lang="ru-RU" sz="1600" b="1" dirty="0" smtClean="0">
                <a:solidFill>
                  <a:srgbClr val="C00000"/>
                </a:solidFill>
              </a:rPr>
              <a:t>использовать</a:t>
            </a: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различное программное обеспечение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Поэтому основной задачей при формировании сетей является задача:</a:t>
            </a:r>
          </a:p>
          <a:p>
            <a:pPr lvl="1" algn="just">
              <a:lnSpc>
                <a:spcPct val="80000"/>
              </a:lnSpc>
              <a:buFontTx/>
              <a:buChar char="-"/>
            </a:pPr>
            <a:endParaRPr lang="ru-RU" sz="1600" b="1" dirty="0" smtClean="0"/>
          </a:p>
          <a:p>
            <a:pPr lvl="1" algn="just">
              <a:lnSpc>
                <a:spcPct val="80000"/>
              </a:lnSpc>
              <a:buFontTx/>
              <a:buChar char="-"/>
            </a:pPr>
            <a:r>
              <a:rPr lang="ru-RU" sz="1600" b="1" dirty="0" smtClean="0"/>
              <a:t> согласования представления данных и информации,</a:t>
            </a:r>
          </a:p>
          <a:p>
            <a:pPr lvl="1" algn="just">
              <a:lnSpc>
                <a:spcPct val="80000"/>
              </a:lnSpc>
              <a:buFontTx/>
              <a:buChar char="-"/>
            </a:pPr>
            <a:r>
              <a:rPr lang="ru-RU" sz="1600" b="1" dirty="0" smtClean="0"/>
              <a:t> согласования ПО и физических устройств.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Это согласование достигается с помощью </a:t>
            </a:r>
            <a:r>
              <a:rPr lang="ru-RU" sz="1600" b="1" dirty="0" smtClean="0">
                <a:solidFill>
                  <a:srgbClr val="C00000"/>
                </a:solidFill>
              </a:rPr>
              <a:t>стандартизации</a:t>
            </a:r>
            <a:r>
              <a:rPr lang="ru-RU" sz="1600" b="1" dirty="0" smtClean="0"/>
              <a:t>.  Есть две организации, которые занимаются стандартизацией вычислительных систем:</a:t>
            </a:r>
          </a:p>
          <a:p>
            <a:pPr lvl="1" algn="just">
              <a:lnSpc>
                <a:spcPct val="80000"/>
              </a:lnSpc>
            </a:pPr>
            <a:endParaRPr lang="ru-RU" sz="1600" b="1" dirty="0" smtClean="0"/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Всемирная Академия Стандартов</a:t>
            </a:r>
            <a:r>
              <a:rPr lang="ru-RU" sz="1600" b="1" dirty="0" smtClean="0"/>
              <a:t>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Международный комитет по связи и передачи информации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Основой всех стандартов является понятие </a:t>
            </a:r>
            <a:r>
              <a:rPr lang="ru-RU" sz="1600" b="1" dirty="0" smtClean="0">
                <a:solidFill>
                  <a:srgbClr val="C00000"/>
                </a:solidFill>
              </a:rPr>
              <a:t>протокола передачи данных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Глобальная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сеть</a:t>
            </a:r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понятие протокола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  <a:latin typeface="Sansation" pitchFamily="2" charset="0"/>
              </a:rPr>
              <a:t>28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28576" y="1619240"/>
            <a:ext cx="8640763" cy="3600450"/>
            <a:chOff x="801" y="7559"/>
            <a:chExt cx="10440" cy="324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801" y="7559"/>
              <a:ext cx="162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 b="1"/>
                <a:t>Протоколы</a:t>
              </a:r>
              <a:r>
                <a:rPr lang="ru-RU" sz="1400"/>
                <a:t> </a:t>
              </a:r>
              <a:endParaRPr lang="ru-RU" sz="2000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781" y="7559"/>
              <a:ext cx="84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/>
                <a:t>правила организации передачи данных в сети, согласно которым компьютеры взаимодействуют между собой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2781" y="8459"/>
              <a:ext cx="84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/>
                <a:t>описывают последовательность преобразований информации в информацию, передаваемую по тому или иному каналу связи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2781" y="9359"/>
              <a:ext cx="84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/>
                <a:t>в настоящее время приняты семиуровневые протоколы; на каждом уровне происходит преобразование информации по зафиксированным правилам</a:t>
              </a: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2781" y="10259"/>
              <a:ext cx="846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600"/>
                <a:t>в различных сетях используются разные протоколы передачи данных</a:t>
              </a: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2601" y="7739"/>
              <a:ext cx="0" cy="270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2421" y="7739"/>
              <a:ext cx="36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2601" y="88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601" y="97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2601" y="1043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Глобальная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сеть: устройства коммутации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29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319064" y="1347776"/>
            <a:ext cx="8505872" cy="8143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Различные компьютерные сети могут использовать разные программные средства, но пересылаемые данные должны соответствовать протоколам.  С этим связаны следующие понятия: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4" name="Group 4"/>
          <p:cNvGrpSpPr>
            <a:grpSpLocks/>
          </p:cNvGrpSpPr>
          <p:nvPr/>
        </p:nvGrpSpPr>
        <p:grpSpPr bwMode="auto">
          <a:xfrm>
            <a:off x="292076" y="2160576"/>
            <a:ext cx="8604250" cy="2400300"/>
            <a:chOff x="801" y="11699"/>
            <a:chExt cx="10440" cy="3780"/>
          </a:xfrm>
        </p:grpSpPr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801" y="11699"/>
              <a:ext cx="90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dirty="0"/>
                <a:t>Мост </a:t>
              </a:r>
              <a:endParaRPr lang="ru-RU" sz="2000" b="1" dirty="0"/>
            </a:p>
          </p:txBody>
        </p:sp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1881" y="11699"/>
              <a:ext cx="93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компьютер, используемый при объединении двух ЛС, работающих под управлением двух родственных операционных систем</a:t>
              </a:r>
              <a:endParaRPr lang="ru-RU" sz="2000"/>
            </a:p>
          </p:txBody>
        </p:sp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834" y="12599"/>
              <a:ext cx="108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/>
                <a:t>Шлюз </a:t>
              </a:r>
              <a:endParaRPr lang="ru-RU" sz="2000" b="1"/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2241" y="12599"/>
              <a:ext cx="900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компьютер, используемый для преобразования информации из одной ОС в информацию, понятную другой ОС</a:t>
              </a:r>
              <a:endParaRPr lang="ru-RU" sz="2000"/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2241" y="13499"/>
              <a:ext cx="576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соединяет сети, работающие по разным протоколам</a:t>
              </a:r>
              <a:endParaRPr lang="ru-RU" sz="2000"/>
            </a:p>
          </p:txBody>
        </p:sp>
        <p:sp>
          <p:nvSpPr>
            <p:cNvPr id="31" name="Text Box 10"/>
            <p:cNvSpPr txBox="1">
              <a:spLocks noChangeArrowheads="1"/>
            </p:cNvSpPr>
            <p:nvPr/>
          </p:nvSpPr>
          <p:spPr bwMode="auto">
            <a:xfrm>
              <a:off x="2241" y="14219"/>
              <a:ext cx="576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служит для согласования правил передачи данных</a:t>
              </a:r>
              <a:endParaRPr lang="ru-RU" sz="2000"/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>
              <a:off x="1701" y="1187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2061" y="12959"/>
              <a:ext cx="0" cy="144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1881" y="12959"/>
              <a:ext cx="36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5" name="Line 14"/>
            <p:cNvSpPr>
              <a:spLocks noChangeShapeType="1"/>
            </p:cNvSpPr>
            <p:nvPr/>
          </p:nvSpPr>
          <p:spPr bwMode="auto">
            <a:xfrm>
              <a:off x="2061" y="1385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6" name="Line 15"/>
            <p:cNvSpPr>
              <a:spLocks noChangeShapeType="1"/>
            </p:cNvSpPr>
            <p:nvPr/>
          </p:nvSpPr>
          <p:spPr bwMode="auto">
            <a:xfrm>
              <a:off x="2061" y="1439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37" name="Text Box 16"/>
            <p:cNvSpPr txBox="1">
              <a:spLocks noChangeArrowheads="1"/>
            </p:cNvSpPr>
            <p:nvPr/>
          </p:nvSpPr>
          <p:spPr bwMode="auto">
            <a:xfrm>
              <a:off x="834" y="14939"/>
              <a:ext cx="180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dirty="0"/>
                <a:t>Брандмауэр </a:t>
              </a:r>
              <a:endParaRPr lang="ru-RU" sz="2000" b="1" dirty="0"/>
            </a:p>
          </p:txBody>
        </p:sp>
        <p:sp>
          <p:nvSpPr>
            <p:cNvPr id="38" name="Text Box 17"/>
            <p:cNvSpPr txBox="1">
              <a:spLocks noChangeArrowheads="1"/>
            </p:cNvSpPr>
            <p:nvPr/>
          </p:nvSpPr>
          <p:spPr bwMode="auto">
            <a:xfrm>
              <a:off x="2781" y="14939"/>
              <a:ext cx="684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компьютер (программа) для обеспечения сетевой безопасности</a:t>
              </a:r>
              <a:endParaRPr lang="ru-RU" sz="2000"/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2601" y="1511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</p:grpSp>
      <p:grpSp>
        <p:nvGrpSpPr>
          <p:cNvPr id="40" name="Group 19"/>
          <p:cNvGrpSpPr>
            <a:grpSpLocks/>
          </p:cNvGrpSpPr>
          <p:nvPr/>
        </p:nvGrpSpPr>
        <p:grpSpPr bwMode="auto">
          <a:xfrm>
            <a:off x="292076" y="4752964"/>
            <a:ext cx="8604250" cy="1371600"/>
            <a:chOff x="981" y="719"/>
            <a:chExt cx="10080" cy="2160"/>
          </a:xfrm>
        </p:grpSpPr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981" y="719"/>
              <a:ext cx="21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dirty="0"/>
                <a:t>Маршрутизатор (роутер)</a:t>
              </a:r>
              <a:endParaRPr lang="ru-RU" sz="2000" dirty="0"/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3501" y="719"/>
              <a:ext cx="75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компьютер (программа), который работает с несколькими каналами связи, направляя в какой–либо из них очередной блок данных</a:t>
              </a:r>
              <a:endParaRPr lang="ru-RU" sz="2000"/>
            </a:p>
          </p:txBody>
        </p:sp>
        <p:sp>
          <p:nvSpPr>
            <p:cNvPr id="43" name="Text Box 22"/>
            <p:cNvSpPr txBox="1">
              <a:spLocks noChangeArrowheads="1"/>
            </p:cNvSpPr>
            <p:nvPr/>
          </p:nvSpPr>
          <p:spPr bwMode="auto">
            <a:xfrm>
              <a:off x="3501" y="1619"/>
              <a:ext cx="324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выбирает канал по адресу</a:t>
              </a:r>
              <a:endParaRPr lang="ru-RU" sz="2000"/>
            </a:p>
          </p:txBody>
        </p:sp>
        <p:sp>
          <p:nvSpPr>
            <p:cNvPr id="44" name="Text Box 23"/>
            <p:cNvSpPr txBox="1">
              <a:spLocks noChangeArrowheads="1"/>
            </p:cNvSpPr>
            <p:nvPr/>
          </p:nvSpPr>
          <p:spPr bwMode="auto">
            <a:xfrm>
              <a:off x="3501" y="2339"/>
              <a:ext cx="486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/>
                <a:t>соединяет между собой различные сети</a:t>
              </a:r>
              <a:endParaRPr lang="ru-RU" sz="2000"/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>
              <a:off x="3321" y="1079"/>
              <a:ext cx="0" cy="162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3141" y="1079"/>
              <a:ext cx="36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3321" y="197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3321" y="2699"/>
              <a:ext cx="1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Глобальная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сеть</a:t>
            </a:r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поставщики услуг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30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28576" y="1347776"/>
            <a:ext cx="8686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Для того чтобы ГС  функционировала существуют специальные </a:t>
            </a:r>
            <a:r>
              <a:rPr lang="ru-RU" sz="1600" b="1" dirty="0" smtClean="0">
                <a:solidFill>
                  <a:srgbClr val="C00000"/>
                </a:solidFill>
              </a:rPr>
              <a:t>компьютерные узлы связи (хосты).  </a:t>
            </a:r>
            <a:r>
              <a:rPr lang="ru-RU" sz="1600" b="1" dirty="0" smtClean="0"/>
              <a:t>Их головные компьютеры называются хост–машинами. 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Узел содержит один или несколько компьютеров – </a:t>
            </a:r>
            <a:r>
              <a:rPr lang="ru-RU" sz="1600" b="1" dirty="0" smtClean="0">
                <a:solidFill>
                  <a:srgbClr val="C00000"/>
                </a:solidFill>
              </a:rPr>
              <a:t>серверов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</p:txBody>
      </p:sp>
      <p:grpSp>
        <p:nvGrpSpPr>
          <p:cNvPr id="49" name="Group 50"/>
          <p:cNvGrpSpPr>
            <a:grpSpLocks/>
          </p:cNvGrpSpPr>
          <p:nvPr/>
        </p:nvGrpSpPr>
        <p:grpSpPr bwMode="auto">
          <a:xfrm>
            <a:off x="228576" y="4605344"/>
            <a:ext cx="6103968" cy="914400"/>
            <a:chOff x="981" y="9539"/>
            <a:chExt cx="7357" cy="1440"/>
          </a:xfrm>
        </p:grpSpPr>
        <p:sp>
          <p:nvSpPr>
            <p:cNvPr id="51" name="Text Box 52"/>
            <p:cNvSpPr txBox="1">
              <a:spLocks noChangeArrowheads="1"/>
            </p:cNvSpPr>
            <p:nvPr/>
          </p:nvSpPr>
          <p:spPr bwMode="auto">
            <a:xfrm>
              <a:off x="981" y="10259"/>
              <a:ext cx="21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1400" b="1" dirty="0"/>
                <a:t>Международные</a:t>
              </a:r>
            </a:p>
            <a:p>
              <a:pPr algn="ctr"/>
              <a:r>
                <a:rPr lang="en-US" sz="1400" b="1" dirty="0" err="1"/>
                <a:t>Relcom</a:t>
              </a:r>
              <a:endParaRPr lang="ru-RU" sz="2000" b="1" dirty="0"/>
            </a:p>
          </p:txBody>
        </p:sp>
        <p:sp>
          <p:nvSpPr>
            <p:cNvPr id="52" name="Text Box 53"/>
            <p:cNvSpPr txBox="1">
              <a:spLocks noChangeArrowheads="1"/>
            </p:cNvSpPr>
            <p:nvPr/>
          </p:nvSpPr>
          <p:spPr bwMode="auto">
            <a:xfrm>
              <a:off x="3489" y="10259"/>
              <a:ext cx="216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Национальные </a:t>
              </a:r>
            </a:p>
            <a:p>
              <a:pPr algn="ctr"/>
              <a:r>
                <a:rPr lang="en-US" sz="1400" b="1"/>
                <a:t>Arpanet</a:t>
              </a:r>
              <a:endParaRPr lang="ru-RU" sz="2000" b="1"/>
            </a:p>
          </p:txBody>
        </p:sp>
        <p:sp>
          <p:nvSpPr>
            <p:cNvPr id="53" name="Text Box 54"/>
            <p:cNvSpPr txBox="1">
              <a:spLocks noChangeArrowheads="1"/>
            </p:cNvSpPr>
            <p:nvPr/>
          </p:nvSpPr>
          <p:spPr bwMode="auto">
            <a:xfrm>
              <a:off x="5998" y="10259"/>
              <a:ext cx="2340" cy="7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Региональные</a:t>
              </a:r>
              <a:endParaRPr lang="ru-RU" sz="2000" b="1"/>
            </a:p>
          </p:txBody>
        </p:sp>
        <p:sp>
          <p:nvSpPr>
            <p:cNvPr id="54" name="Line 55"/>
            <p:cNvSpPr>
              <a:spLocks noChangeShapeType="1"/>
            </p:cNvSpPr>
            <p:nvPr/>
          </p:nvSpPr>
          <p:spPr bwMode="auto">
            <a:xfrm flipH="1">
              <a:off x="2098" y="9899"/>
              <a:ext cx="27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Line 56"/>
            <p:cNvSpPr>
              <a:spLocks noChangeShapeType="1"/>
            </p:cNvSpPr>
            <p:nvPr/>
          </p:nvSpPr>
          <p:spPr bwMode="auto">
            <a:xfrm>
              <a:off x="4471" y="9899"/>
              <a:ext cx="27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Line 57"/>
            <p:cNvSpPr>
              <a:spLocks noChangeShapeType="1"/>
            </p:cNvSpPr>
            <p:nvPr/>
          </p:nvSpPr>
          <p:spPr bwMode="auto">
            <a:xfrm>
              <a:off x="2072" y="9899"/>
              <a:ext cx="0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Line 58"/>
            <p:cNvSpPr>
              <a:spLocks noChangeShapeType="1"/>
            </p:cNvSpPr>
            <p:nvPr/>
          </p:nvSpPr>
          <p:spPr bwMode="auto">
            <a:xfrm>
              <a:off x="4689" y="10079"/>
              <a:ext cx="0" cy="18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Line 59"/>
            <p:cNvSpPr>
              <a:spLocks noChangeShapeType="1"/>
            </p:cNvSpPr>
            <p:nvPr/>
          </p:nvSpPr>
          <p:spPr bwMode="auto">
            <a:xfrm>
              <a:off x="7171" y="9899"/>
              <a:ext cx="0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Text Box 51"/>
            <p:cNvSpPr txBox="1">
              <a:spLocks noChangeArrowheads="1"/>
            </p:cNvSpPr>
            <p:nvPr/>
          </p:nvSpPr>
          <p:spPr bwMode="auto">
            <a:xfrm>
              <a:off x="3669" y="9539"/>
              <a:ext cx="180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Провайдеры </a:t>
              </a:r>
              <a:endParaRPr lang="ru-RU" sz="2000" b="1"/>
            </a:p>
          </p:txBody>
        </p:sp>
      </p:grp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61120" y="2524120"/>
            <a:ext cx="2534267" cy="36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Прямоугольник 58"/>
          <p:cNvSpPr/>
          <p:nvPr/>
        </p:nvSpPr>
        <p:spPr>
          <a:xfrm>
            <a:off x="228576" y="2524120"/>
            <a:ext cx="606269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Хост – машины </a:t>
            </a:r>
            <a:r>
              <a:rPr lang="ru-RU" sz="1600" b="1" dirty="0" smtClean="0"/>
              <a:t>постоянно связаны между собой по выделенным каналам связи и обмениваются информацией в автоматическом режиме под управлением специальной программы.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Управляет узлом его собственник – организация, которая называется </a:t>
            </a:r>
            <a:r>
              <a:rPr lang="ru-RU" sz="1600" b="1" dirty="0" smtClean="0">
                <a:solidFill>
                  <a:srgbClr val="C00000"/>
                </a:solidFill>
              </a:rPr>
              <a:t>провайдером или поставщиком услуг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Глобальная сеть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31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28576" y="1290582"/>
            <a:ext cx="8686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ГС существует два режима информационного обмена:</a:t>
            </a:r>
            <a:endParaRPr lang="ru-RU" sz="1600" b="1" i="1" dirty="0" smtClean="0"/>
          </a:p>
          <a:p>
            <a:pPr algn="just"/>
            <a:r>
              <a:rPr lang="ru-RU" sz="1600" b="1" i="1" dirty="0" smtClean="0">
                <a:solidFill>
                  <a:srgbClr val="C00000"/>
                </a:solidFill>
              </a:rPr>
              <a:t>Диалоговый режим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(</a:t>
            </a:r>
            <a:r>
              <a:rPr lang="en-US" sz="1600" b="1" dirty="0" smtClean="0"/>
              <a:t>on</a:t>
            </a:r>
            <a:r>
              <a:rPr lang="ru-RU" sz="1600" b="1" dirty="0" smtClean="0"/>
              <a:t> – </a:t>
            </a:r>
            <a:r>
              <a:rPr lang="en-US" sz="1600" b="1" dirty="0" smtClean="0"/>
              <a:t>line</a:t>
            </a:r>
            <a:r>
              <a:rPr lang="ru-RU" sz="1600" b="1" dirty="0" smtClean="0"/>
              <a:t>, режим реального времени): пользователь, получив порцию информации, может немедленно на нее реагировать, подавать новую команду для получения новой информации.</a:t>
            </a:r>
            <a:endParaRPr lang="ru-RU" sz="1600" b="1" i="1" dirty="0" smtClean="0"/>
          </a:p>
          <a:p>
            <a:pPr algn="just"/>
            <a:r>
              <a:rPr lang="ru-RU" sz="1600" b="1" i="1" dirty="0" smtClean="0">
                <a:solidFill>
                  <a:srgbClr val="C00000"/>
                </a:solidFill>
              </a:rPr>
              <a:t>Пакетный режим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(</a:t>
            </a:r>
            <a:r>
              <a:rPr lang="en-US" sz="1600" b="1" dirty="0" smtClean="0"/>
              <a:t>off</a:t>
            </a:r>
            <a:r>
              <a:rPr lang="ru-RU" sz="1600" b="1" dirty="0" smtClean="0"/>
              <a:t> – </a:t>
            </a:r>
            <a:r>
              <a:rPr lang="en-US" sz="1600" b="1" dirty="0" smtClean="0"/>
              <a:t>line</a:t>
            </a:r>
            <a:r>
              <a:rPr lang="ru-RU" sz="1600" b="1" dirty="0" smtClean="0"/>
              <a:t>, короткий сеанс связи): пользователь передает (получает) порцию информации и на некоторое время отключается от сети.</a:t>
            </a:r>
            <a:endParaRPr lang="ru-RU" sz="1600" b="1" dirty="0"/>
          </a:p>
        </p:txBody>
      </p:sp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685822" y="3338512"/>
            <a:ext cx="7777162" cy="1943100"/>
            <a:chOff x="1161" y="719"/>
            <a:chExt cx="10080" cy="3060"/>
          </a:xfrm>
        </p:grpSpPr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4401" y="719"/>
              <a:ext cx="3420" cy="5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dirty="0"/>
                <a:t>Два типа протоколов </a:t>
              </a:r>
              <a:r>
                <a:rPr lang="en-US" sz="1400" dirty="0"/>
                <a:t>Internet</a:t>
              </a:r>
              <a:endParaRPr lang="ru-RU" sz="2000" dirty="0"/>
            </a:p>
          </p:txBody>
        </p:sp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1161" y="1439"/>
              <a:ext cx="4680" cy="23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Базовые</a:t>
              </a:r>
            </a:p>
            <a:p>
              <a:pPr>
                <a:buFontTx/>
                <a:buChar char="•"/>
              </a:pPr>
              <a:r>
                <a:rPr lang="ru-RU" sz="1400" b="1"/>
                <a:t>ТСР </a:t>
              </a:r>
              <a:r>
                <a:rPr lang="ru-RU" sz="1400"/>
                <a:t>– позволяет организовать физическую пересылку электронных сообщений между разными ГС,</a:t>
              </a:r>
            </a:p>
            <a:p>
              <a:pPr>
                <a:buFont typeface="Symbol" pitchFamily="18" charset="2"/>
                <a:buChar char="·"/>
              </a:pPr>
              <a:r>
                <a:rPr lang="en-US" sz="1400" b="1"/>
                <a:t>IP</a:t>
              </a:r>
              <a:r>
                <a:rPr lang="ru-RU" sz="1400"/>
                <a:t> – у каждого участника  </a:t>
              </a:r>
              <a:r>
                <a:rPr lang="en-US" sz="1400"/>
                <a:t>Internet</a:t>
              </a:r>
              <a:r>
                <a:rPr lang="ru-RU" sz="1400"/>
                <a:t> должен быть свой уникальный адрес (</a:t>
              </a:r>
              <a:r>
                <a:rPr lang="en-US" sz="1400"/>
                <a:t>IP</a:t>
              </a:r>
              <a:r>
                <a:rPr lang="ru-RU" sz="1400"/>
                <a:t> – адрес)</a:t>
              </a:r>
              <a:endParaRPr lang="ru-RU" sz="2000"/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6201" y="1439"/>
              <a:ext cx="5040" cy="126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ru-RU" sz="1400" b="1"/>
                <a:t>Прикладные</a:t>
              </a:r>
            </a:p>
            <a:p>
              <a:r>
                <a:rPr lang="ru-RU" sz="1400"/>
                <a:t>(более высокого уровня) отвечают за функционирование специальных служб  </a:t>
              </a:r>
              <a:r>
                <a:rPr lang="en-US" sz="1400"/>
                <a:t>Internet</a:t>
              </a:r>
              <a:endParaRPr lang="ru-RU" sz="2000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 flipH="1">
              <a:off x="3321" y="1079"/>
              <a:ext cx="10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>
              <a:off x="7821" y="1079"/>
              <a:ext cx="108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>
              <a:off x="8901" y="1079"/>
              <a:ext cx="0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3321" y="1079"/>
              <a:ext cx="0" cy="36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Эволюция компьютерных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сетей</a:t>
            </a:r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системы пакетной обработки</a:t>
            </a:r>
            <a:endParaRPr lang="mk-MK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347775"/>
            <a:ext cx="4973508" cy="1300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Компьютеры </a:t>
            </a:r>
            <a:r>
              <a:rPr lang="ru-RU" sz="1600" b="1" dirty="0" smtClean="0"/>
              <a:t>50-х годов были большие и дорогие предназначались для небольшого числа пользователей и занимали целые здания. </a:t>
            </a:r>
            <a:r>
              <a:rPr lang="ru-RU" sz="1600" b="1" dirty="0" smtClean="0"/>
              <a:t>Компьютеры </a:t>
            </a:r>
            <a:r>
              <a:rPr lang="ru-RU" sz="1600" b="1" dirty="0" smtClean="0"/>
              <a:t>использовались в режиме </a:t>
            </a:r>
            <a:r>
              <a:rPr lang="ru-RU" sz="1600" b="1" dirty="0" smtClean="0">
                <a:solidFill>
                  <a:srgbClr val="C00000"/>
                </a:solidFill>
              </a:rPr>
              <a:t>пакетной обработки</a:t>
            </a:r>
            <a:r>
              <a:rPr lang="ru-RU" sz="1600" b="1" dirty="0" smtClean="0"/>
              <a:t>. </a:t>
            </a:r>
            <a:endParaRPr lang="ru-RU" sz="1600" b="1" dirty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05396" y="1348609"/>
            <a:ext cx="3612980" cy="217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4410588" y="4354246"/>
            <a:ext cx="4572000" cy="1865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/>
              <a:t>В режиме пакетной обработки задачи выстраиваются в одну или несколько </a:t>
            </a:r>
            <a:r>
              <a:rPr lang="ru-RU" sz="1600" b="1" dirty="0">
                <a:solidFill>
                  <a:srgbClr val="C00000"/>
                </a:solidFill>
              </a:rPr>
              <a:t>очередей</a:t>
            </a:r>
            <a:r>
              <a:rPr lang="ru-RU" sz="1600" b="1" dirty="0"/>
              <a:t> и последовательно выбираются для их выполнения. </a:t>
            </a:r>
            <a:endParaRPr lang="en-US" sz="1600" b="1" dirty="0"/>
          </a:p>
          <a:p>
            <a:pPr algn="just">
              <a:lnSpc>
                <a:spcPct val="90000"/>
              </a:lnSpc>
            </a:pPr>
            <a:endParaRPr lang="en-US" sz="1600" b="1" dirty="0"/>
          </a:p>
          <a:p>
            <a:pPr algn="just">
              <a:lnSpc>
                <a:spcPct val="90000"/>
              </a:lnSpc>
            </a:pPr>
            <a:r>
              <a:rPr lang="ru-RU" sz="1600" b="1" dirty="0"/>
              <a:t>Системы пакетной обработки строились на базе </a:t>
            </a:r>
            <a:r>
              <a:rPr lang="ru-RU" sz="1600" b="1" dirty="0">
                <a:solidFill>
                  <a:srgbClr val="C00000"/>
                </a:solidFill>
              </a:rPr>
              <a:t>мэйнфрейма</a:t>
            </a:r>
            <a:r>
              <a:rPr lang="ru-RU" sz="1600" b="1" dirty="0"/>
              <a:t> – мощного компьютера универсального назначения.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6" y="2648503"/>
            <a:ext cx="4860648" cy="32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3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Топология сети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Топология сети </a:t>
            </a:r>
            <a:r>
              <a:rPr lang="ru-RU" sz="1600" b="1" dirty="0" smtClean="0"/>
              <a:t>характеризует взаимосвязи и пространственное расположение друг относительно друга компонентов сети – </a:t>
            </a:r>
            <a:r>
              <a:rPr lang="ru-RU" sz="1600" b="1" dirty="0" smtClean="0">
                <a:solidFill>
                  <a:srgbClr val="C00000"/>
                </a:solidFill>
              </a:rPr>
              <a:t>сетевых компьютеров (хостов)</a:t>
            </a:r>
            <a:r>
              <a:rPr lang="ru-RU" sz="1600" b="1" dirty="0" smtClean="0"/>
              <a:t>, рабочих станций, кабелей и других активных и пассивных устройств.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Топология влияет на</a:t>
            </a:r>
            <a:r>
              <a:rPr lang="ru-RU" sz="1600" b="1" dirty="0" smtClean="0"/>
              <a:t>: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состав и характеристики оборудования сети;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возможности расширения сети;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способ управления сети (безопасность).</a:t>
            </a:r>
          </a:p>
          <a:p>
            <a:pPr algn="just">
              <a:buFontTx/>
              <a:buChar char="-"/>
            </a:pPr>
            <a:endParaRPr lang="ru-RU" sz="1600" b="1" dirty="0" smtClean="0"/>
          </a:p>
          <a:p>
            <a:pPr algn="just"/>
            <a:r>
              <a:rPr lang="ru-RU" sz="1600" b="1" dirty="0" smtClean="0"/>
              <a:t>Все сети строятся на основе трех базовых топологий:</a:t>
            </a:r>
          </a:p>
          <a:p>
            <a:pPr algn="just">
              <a:buFontTx/>
              <a:buChar char="-"/>
            </a:pPr>
            <a:r>
              <a:rPr lang="en-US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шина</a:t>
            </a:r>
            <a:r>
              <a:rPr lang="ru-RU" sz="1600" b="1" dirty="0" smtClean="0"/>
              <a:t> (</a:t>
            </a:r>
            <a:r>
              <a:rPr lang="en-US" sz="1600" b="1" dirty="0" smtClean="0"/>
              <a:t>bus</a:t>
            </a:r>
            <a:r>
              <a:rPr lang="ru-RU" sz="1600" b="1" dirty="0" smtClean="0"/>
              <a:t>)</a:t>
            </a:r>
            <a:r>
              <a:rPr lang="en-US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en-US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звезда</a:t>
            </a:r>
            <a:r>
              <a:rPr lang="ru-RU" sz="1600" b="1" dirty="0" smtClean="0"/>
              <a:t> (</a:t>
            </a:r>
            <a:r>
              <a:rPr lang="en-US" sz="1600" b="1" dirty="0" smtClean="0"/>
              <a:t>star);</a:t>
            </a:r>
          </a:p>
          <a:p>
            <a:pPr algn="just">
              <a:buFontTx/>
              <a:buChar char="-"/>
            </a:pPr>
            <a:r>
              <a:rPr lang="en-US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кольцо</a:t>
            </a:r>
            <a:r>
              <a:rPr lang="ru-RU" sz="1600" b="1" dirty="0" smtClean="0"/>
              <a:t> (</a:t>
            </a:r>
            <a:r>
              <a:rPr lang="en-US" sz="1600" b="1" dirty="0" smtClean="0"/>
              <a:t>ring).</a:t>
            </a:r>
            <a:endParaRPr lang="ru-RU" sz="1600" b="1" dirty="0"/>
          </a:p>
        </p:txBody>
      </p:sp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42277" y="1869280"/>
            <a:ext cx="2363636" cy="427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Методы доступа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bg1"/>
                </a:solidFill>
                <a:latin typeface="Sansation" pitchFamily="2" charset="0"/>
              </a:rPr>
              <a:t>33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Метод доступа  к среде передачи </a:t>
            </a:r>
            <a:r>
              <a:rPr lang="ru-RU" sz="1600" b="1" dirty="0" smtClean="0"/>
              <a:t>данных определяет, каким образом разделяемый ресурс – сетевой кабель – предоставляется узлам сети для осуществления передачи данных.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Основные методы доступа:</a:t>
            </a:r>
          </a:p>
          <a:p>
            <a:pPr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состязательный метод (с обнаружением коллизии CSMA/CD;  с предотвращением коллизии CSMA/C);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с передачей маркера</a:t>
            </a:r>
            <a:r>
              <a:rPr lang="ru-RU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по приоритету запроса</a:t>
            </a:r>
            <a:r>
              <a:rPr lang="ru-RU" sz="1600" b="1" dirty="0" smtClean="0"/>
              <a:t>.</a:t>
            </a: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21700" y="3699036"/>
            <a:ext cx="4205636" cy="225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Шинная топология (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bus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34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2540809"/>
            <a:ext cx="8686848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При помощи кабеля каждая рабочая станция соединяется с другими рабочими станциями и с файловым сервером. Шинная топология использует состязательный метод доступа. Данная топология применяется в локальных сетях с архитектурой </a:t>
            </a:r>
            <a:r>
              <a:rPr lang="ru-RU" sz="1600" b="1" dirty="0" err="1" smtClean="0"/>
              <a:t>Ethernet</a:t>
            </a:r>
            <a:r>
              <a:rPr lang="ru-RU" sz="1600" b="1" dirty="0" smtClean="0"/>
              <a:t> (классы 10Base-5 и 10Base-2 для толстого и тонкого коаксиального кабеля). </a:t>
            </a:r>
          </a:p>
          <a:p>
            <a:r>
              <a:rPr lang="ru-RU" sz="1600" b="1" dirty="0" smtClean="0"/>
              <a:t/>
            </a:r>
            <a:br>
              <a:rPr lang="ru-RU" sz="1600" b="1" dirty="0" smtClean="0"/>
            </a:br>
            <a:r>
              <a:rPr lang="ru-RU" sz="1600" b="1" dirty="0" smtClean="0">
                <a:solidFill>
                  <a:srgbClr val="C00000"/>
                </a:solidFill>
              </a:rPr>
              <a:t>Преимущества сетей шинной топологии</a:t>
            </a:r>
            <a:r>
              <a:rPr lang="ru-RU" sz="1600" b="1" dirty="0" smtClean="0"/>
              <a:t>:</a:t>
            </a:r>
          </a:p>
          <a:p>
            <a:pPr lvl="1" algn="just">
              <a:buFontTx/>
              <a:buChar char="-"/>
            </a:pPr>
            <a:r>
              <a:rPr lang="ru-RU" sz="1600" b="1" dirty="0" smtClean="0"/>
              <a:t> отказ одного из узлов не влияет на работу сети в целом;</a:t>
            </a:r>
          </a:p>
          <a:p>
            <a:pPr lvl="1" algn="just">
              <a:buFontTx/>
              <a:buChar char="-"/>
            </a:pPr>
            <a:r>
              <a:rPr lang="ru-RU" sz="1600" b="1" dirty="0" smtClean="0"/>
              <a:t> сеть легко настраивать и конфигурировать;</a:t>
            </a:r>
          </a:p>
          <a:p>
            <a:pPr lvl="1" algn="just"/>
            <a:r>
              <a:rPr lang="ru-RU" sz="1600" b="1" dirty="0" smtClean="0"/>
              <a:t>- сеть устойчива к неисправностям отдельных узлов.</a:t>
            </a:r>
          </a:p>
          <a:p>
            <a:pPr algn="just"/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Недостатки сетей шинной топологии</a:t>
            </a:r>
            <a:r>
              <a:rPr lang="ru-RU" sz="1600" b="1" dirty="0" smtClean="0"/>
              <a:t>:</a:t>
            </a:r>
          </a:p>
          <a:p>
            <a:pPr lvl="1" algn="just"/>
            <a:r>
              <a:rPr lang="ru-RU" sz="1600" b="1" dirty="0" smtClean="0"/>
              <a:t>- разрыв кабеля может повлиять на работу всей сети;</a:t>
            </a:r>
          </a:p>
          <a:p>
            <a:pPr lvl="1" algn="just"/>
            <a:r>
              <a:rPr lang="ru-RU" sz="1600" b="1" dirty="0" smtClean="0"/>
              <a:t>- ограниченная длина кабеля и количество рабочих станций;</a:t>
            </a:r>
          </a:p>
          <a:p>
            <a:pPr lvl="1" algn="just"/>
            <a:r>
              <a:rPr lang="ru-RU" sz="1600" b="1" dirty="0" smtClean="0"/>
              <a:t>- трудно определить дефекты соединений.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6872" y="1257288"/>
            <a:ext cx="5922228" cy="1269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34200" y="3790952"/>
            <a:ext cx="2262200" cy="2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9064" y="1347776"/>
            <a:ext cx="1223944" cy="122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Звездообразная топология (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star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35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452158" y="1358724"/>
            <a:ext cx="4524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сети построенной по топологии типа “звезда” каждая рабочая станция подсоединяется кабелем (витой парой) к </a:t>
            </a:r>
            <a:r>
              <a:rPr lang="ru-RU" sz="1600" b="1" dirty="0" smtClean="0">
                <a:solidFill>
                  <a:srgbClr val="C00000"/>
                </a:solidFill>
              </a:rPr>
              <a:t>концентратору</a:t>
            </a:r>
            <a:r>
              <a:rPr lang="ru-RU" sz="1600" b="1" dirty="0" smtClean="0"/>
              <a:t> или </a:t>
            </a:r>
            <a:r>
              <a:rPr lang="ru-RU" sz="1600" b="1" dirty="0" err="1" smtClean="0">
                <a:solidFill>
                  <a:srgbClr val="C00000"/>
                </a:solidFill>
              </a:rPr>
              <a:t>хабу</a:t>
            </a:r>
            <a:r>
              <a:rPr lang="ru-RU" sz="1600" b="1" dirty="0" smtClean="0">
                <a:solidFill>
                  <a:srgbClr val="C00000"/>
                </a:solidFill>
              </a:rPr>
              <a:t> (</a:t>
            </a:r>
            <a:r>
              <a:rPr lang="ru-RU" sz="1600" b="1" dirty="0" err="1" smtClean="0">
                <a:solidFill>
                  <a:srgbClr val="C00000"/>
                </a:solidFill>
              </a:rPr>
              <a:t>hub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. Концентратор обеспечивает параллельное соединение ПК</a:t>
            </a:r>
            <a:r>
              <a:rPr lang="en-US" sz="1600" b="1" dirty="0" smtClean="0"/>
              <a:t>.</a:t>
            </a:r>
            <a:endParaRPr lang="ru-RU" sz="16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257288"/>
            <a:ext cx="42957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228576" y="3157536"/>
            <a:ext cx="85963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Данная топология применяется в локальных сетях с архитектурой 10Base-T </a:t>
            </a:r>
            <a:r>
              <a:rPr lang="ru-RU" sz="1600" b="1" dirty="0" err="1" smtClean="0"/>
              <a:t>Ethernet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Преимущества сетей топологии звезда</a:t>
            </a:r>
            <a:r>
              <a:rPr lang="ru-RU" sz="1600" b="1" dirty="0" smtClean="0"/>
              <a:t>: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легко подключить новый ПК;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имеется возможность централизованного управления;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сеть устойчива к неисправностям отдельных ПК и к разрывам соединения отдельных ПК.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 сетей топологии звезда</a:t>
            </a:r>
            <a:r>
              <a:rPr lang="ru-RU" sz="1600" b="1" dirty="0" smtClean="0"/>
              <a:t>: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отказ хаба влияет на работу всей сети;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большой расход кабеля;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Кольцевая топология (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ring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36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029072" y="1257288"/>
            <a:ext cx="488635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сети с топологией кольцо все узлы соединены каналами связи в неразрывное кольцо (необязательно окружность), по которому передаются данные. Выход одного ПК соединяется со входом другого ПК.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Используется </a:t>
            </a:r>
            <a:r>
              <a:rPr lang="ru-RU" sz="1600" b="1" dirty="0" smtClean="0">
                <a:solidFill>
                  <a:srgbClr val="C00000"/>
                </a:solidFill>
              </a:rPr>
              <a:t>метод доступа на основе маркера</a:t>
            </a:r>
            <a:r>
              <a:rPr lang="ru-RU" sz="1600" b="1" dirty="0" smtClean="0"/>
              <a:t> (метод эстафетной передачи).</a:t>
            </a:r>
            <a:endParaRPr lang="ru-RU" sz="1600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257288"/>
            <a:ext cx="36957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90488" y="4243392"/>
            <a:ext cx="88249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Преимущества сетей топологии Token </a:t>
            </a:r>
            <a:r>
              <a:rPr lang="ru-RU" sz="1600" b="1" dirty="0" err="1" smtClean="0">
                <a:solidFill>
                  <a:srgbClr val="C00000"/>
                </a:solidFill>
              </a:rPr>
              <a:t>Ring</a:t>
            </a:r>
            <a:r>
              <a:rPr lang="ru-RU" sz="1600" b="1" dirty="0" smtClean="0"/>
              <a:t>: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топология обеспечивает равный доступ ко всем рабочим станциям;</a:t>
            </a:r>
          </a:p>
          <a:p>
            <a:pPr lvl="1" algn="just"/>
            <a:r>
              <a:rPr lang="en-US" sz="1600" b="1" dirty="0" smtClean="0"/>
              <a:t>- </a:t>
            </a:r>
            <a:r>
              <a:rPr lang="ru-RU" sz="1600" b="1" dirty="0" smtClean="0"/>
              <a:t>высокая надежность, так как сеть устойчива к неисправностям отдельных станций и к разрывам соединения отдельных станций.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 сетей топологии Token </a:t>
            </a:r>
            <a:r>
              <a:rPr lang="ru-RU" sz="1600" b="1" dirty="0" err="1" smtClean="0">
                <a:solidFill>
                  <a:srgbClr val="C00000"/>
                </a:solidFill>
              </a:rPr>
              <a:t>Ring</a:t>
            </a:r>
            <a:r>
              <a:rPr lang="ru-RU" sz="1600" b="1" dirty="0" smtClean="0"/>
              <a:t>: большой расход кабеля и соответственно дорогостоящая разводка линий связи. 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37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2798916"/>
            <a:ext cx="8505872" cy="38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95300" indent="-495300"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2000" dirty="0" smtClean="0"/>
              <a:t>МОДЕЛЬ </a:t>
            </a:r>
            <a:r>
              <a:rPr lang="en-US" sz="2000" dirty="0" smtClean="0"/>
              <a:t>OSI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705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Создание 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Sansation" pitchFamily="2" charset="0"/>
              </a:rPr>
              <a:t>38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К концу 70-х годов в мире существовало разнообразие средств межсетевого взаимодействия, что вывело на первый план </a:t>
            </a:r>
            <a:r>
              <a:rPr lang="ru-RU" sz="1600" b="1" dirty="0" smtClean="0">
                <a:solidFill>
                  <a:srgbClr val="C00000"/>
                </a:solidFill>
              </a:rPr>
              <a:t>проблему несовместимости устройств, использующих разные протоколы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Одним из путей разрешения этой проблемы виделся всеобщий переход на единый </a:t>
            </a:r>
            <a:r>
              <a:rPr lang="ru-RU" sz="1600" b="1" dirty="0" smtClean="0">
                <a:solidFill>
                  <a:srgbClr val="C00000"/>
                </a:solidFill>
              </a:rPr>
              <a:t>стек протоколов</a:t>
            </a:r>
            <a:r>
              <a:rPr lang="ru-RU" sz="1600" b="1" dirty="0" smtClean="0"/>
              <a:t>, созданный с учетом недостатков уже существующих стеков.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</p:txBody>
      </p: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24" y="3248024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271464" y="3242523"/>
            <a:ext cx="4752976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Такой подход начался с разработки </a:t>
            </a:r>
            <a:r>
              <a:rPr lang="ru-RU" sz="1600" b="1" dirty="0" smtClean="0">
                <a:solidFill>
                  <a:srgbClr val="C00000"/>
                </a:solidFill>
              </a:rPr>
              <a:t>модели </a:t>
            </a:r>
            <a:r>
              <a:rPr lang="en-US" sz="1600" b="1" dirty="0" smtClean="0">
                <a:solidFill>
                  <a:srgbClr val="C00000"/>
                </a:solidFill>
              </a:rPr>
              <a:t>OSI </a:t>
            </a:r>
            <a:r>
              <a:rPr lang="ru-RU" sz="1600" b="1" dirty="0" smtClean="0"/>
              <a:t>и занял семь лет (с 1977 по 1984 год).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Назначение модели </a:t>
            </a:r>
            <a:r>
              <a:rPr lang="en-US" sz="1600" b="1" dirty="0" smtClean="0">
                <a:solidFill>
                  <a:srgbClr val="C00000"/>
                </a:solidFill>
              </a:rPr>
              <a:t>OSI </a:t>
            </a:r>
            <a:r>
              <a:rPr lang="ru-RU" sz="1600" b="1" dirty="0" smtClean="0">
                <a:solidFill>
                  <a:srgbClr val="C00000"/>
                </a:solidFill>
              </a:rPr>
              <a:t>состоит в обобщенном представлении средств сетевого взаимодействия</a:t>
            </a:r>
            <a:r>
              <a:rPr lang="ru-RU" sz="1600" b="1" dirty="0" smtClean="0"/>
              <a:t>. Она разрабатывалась в качестве универсального языка сетевых специалистов, именно поэтому ее называют </a:t>
            </a:r>
            <a:r>
              <a:rPr lang="ru-RU" sz="1600" b="1" dirty="0" smtClean="0">
                <a:solidFill>
                  <a:srgbClr val="C00000"/>
                </a:solidFill>
              </a:rPr>
              <a:t>справочной моделью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Эталонная модель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Sansation" pitchFamily="2" charset="0"/>
              </a:rPr>
              <a:t>40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Модель </a:t>
            </a:r>
            <a:r>
              <a:rPr lang="en-US" sz="1600" b="1" dirty="0" smtClean="0"/>
              <a:t>OSI </a:t>
            </a:r>
            <a:r>
              <a:rPr lang="ru-RU" sz="1600" b="1" dirty="0" smtClean="0"/>
              <a:t>определяет:</a:t>
            </a:r>
          </a:p>
          <a:p>
            <a:pPr lvl="1"/>
            <a:endParaRPr lang="ru-RU" sz="1600" b="1" dirty="0" smtClean="0"/>
          </a:p>
          <a:p>
            <a:pPr lvl="1"/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уровни взаимодействия систем </a:t>
            </a:r>
            <a:r>
              <a:rPr lang="ru-RU" sz="1600" b="1" dirty="0" smtClean="0"/>
              <a:t>в сетях с коммутацией пакетов, </a:t>
            </a:r>
          </a:p>
          <a:p>
            <a:pPr lvl="1"/>
            <a:r>
              <a:rPr lang="ru-RU" sz="1600" b="1" dirty="0" smtClean="0"/>
              <a:t>- стандартные </a:t>
            </a:r>
            <a:r>
              <a:rPr lang="ru-RU" sz="1600" b="1" dirty="0" smtClean="0">
                <a:solidFill>
                  <a:srgbClr val="C00000"/>
                </a:solidFill>
              </a:rPr>
              <a:t>названия уровней</a:t>
            </a:r>
            <a:r>
              <a:rPr lang="ru-RU" sz="1600" b="1" dirty="0" smtClean="0"/>
              <a:t>, </a:t>
            </a:r>
          </a:p>
          <a:p>
            <a:pPr lvl="1">
              <a:buFontTx/>
              <a:buChar char="-"/>
            </a:pPr>
            <a:r>
              <a:rPr lang="ru-RU" sz="1600" b="1" dirty="0" smtClean="0">
                <a:solidFill>
                  <a:srgbClr val="C00000"/>
                </a:solidFill>
              </a:rPr>
              <a:t>функции</a:t>
            </a:r>
            <a:r>
              <a:rPr lang="ru-RU" sz="1600" b="1" dirty="0" smtClean="0"/>
              <a:t>, которые должен выполнять каждый уровень. </a:t>
            </a:r>
          </a:p>
          <a:p>
            <a:pPr lvl="1">
              <a:buFontTx/>
              <a:buChar char="-"/>
            </a:pPr>
            <a:endParaRPr lang="ru-RU" sz="1600" b="1" dirty="0" smtClean="0"/>
          </a:p>
          <a:p>
            <a:pPr algn="just"/>
            <a:r>
              <a:rPr lang="ru-RU" sz="1600" b="1" dirty="0" smtClean="0"/>
              <a:t>В </a:t>
            </a:r>
            <a:r>
              <a:rPr lang="en-US" sz="1600" b="1" dirty="0" smtClean="0"/>
              <a:t>OSI</a:t>
            </a:r>
            <a:r>
              <a:rPr lang="ru-RU" sz="1600" b="1" dirty="0" smtClean="0"/>
              <a:t> для обозначения единиц обмена данными конкретных уровней используются названия: </a:t>
            </a:r>
            <a:r>
              <a:rPr lang="ru-RU" sz="1600" b="1" dirty="0" smtClean="0">
                <a:solidFill>
                  <a:srgbClr val="C00000"/>
                </a:solidFill>
              </a:rPr>
              <a:t>сообщение</a:t>
            </a:r>
            <a:r>
              <a:rPr lang="ru-RU" sz="1600" b="1" dirty="0" smtClean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кадр</a:t>
            </a:r>
            <a:r>
              <a:rPr lang="ru-RU" sz="1600" b="1" dirty="0" smtClean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пакет</a:t>
            </a:r>
            <a:r>
              <a:rPr lang="ru-RU" sz="1600" b="1" dirty="0" smtClean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дейтаграмма</a:t>
            </a:r>
            <a:r>
              <a:rPr lang="ru-RU" sz="1600" b="1" dirty="0" smtClean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сегмент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Дейтаграмма</a:t>
            </a:r>
            <a:r>
              <a:rPr lang="ru-RU" sz="1600" b="1" dirty="0" smtClean="0"/>
              <a:t> – пакет, который движется по сети независимо от других пакетов и самостоятельно приходит к месту назначения по указанному адресу.</a:t>
            </a:r>
            <a:endParaRPr lang="ru-RU" sz="1600" b="1" dirty="0" smtClean="0"/>
          </a:p>
        </p:txBody>
      </p:sp>
      <p:pic>
        <p:nvPicPr>
          <p:cNvPr id="53250" name="Picture 2" descr="http://commons.bmstu.wiki/images/4/43/SiSS_12.3_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64" y="3450425"/>
            <a:ext cx="5362304" cy="124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физический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Передача потока битов по физическим каналам связи.</a:t>
            </a:r>
          </a:p>
          <a:p>
            <a:endParaRPr lang="ru-RU" sz="1600" dirty="0" smtClean="0"/>
          </a:p>
          <a:p>
            <a:r>
              <a:rPr lang="ru-RU" sz="1600" dirty="0" smtClean="0"/>
              <a:t>Задействован сетевой адаптер (последовательный порт).</a:t>
            </a:r>
          </a:p>
          <a:p>
            <a:endParaRPr lang="ru-RU" sz="1600" dirty="0" smtClean="0"/>
          </a:p>
          <a:p>
            <a:r>
              <a:rPr lang="ru-RU" sz="1600" dirty="0" smtClean="0"/>
              <a:t>Проверка искажений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smtClean="0"/>
              <a:t>Уровень напряжений, </a:t>
            </a:r>
          </a:p>
          <a:p>
            <a:r>
              <a:rPr lang="ru-RU" sz="1600" dirty="0" smtClean="0"/>
              <a:t>Временные параметры напряжений, скорости передачи данных и т.п.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канальный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Работа в режиме коммутации пакетов (разбиение на кадры).</a:t>
            </a:r>
          </a:p>
          <a:p>
            <a:endParaRPr lang="ru-RU" sz="1600" dirty="0" smtClean="0"/>
          </a:p>
          <a:p>
            <a:r>
              <a:rPr lang="ru-RU" sz="1600" dirty="0" smtClean="0"/>
              <a:t>Доставка кадров между соседними узлами.</a:t>
            </a:r>
          </a:p>
          <a:p>
            <a:endParaRPr lang="ru-RU" sz="1600" dirty="0" smtClean="0"/>
          </a:p>
          <a:p>
            <a:r>
              <a:rPr lang="ru-RU" sz="1600" dirty="0" smtClean="0"/>
              <a:t>Контрольная сумма </a:t>
            </a:r>
            <a:r>
              <a:rPr lang="en-US" sz="1600" dirty="0" smtClean="0"/>
              <a:t>FCS</a:t>
            </a:r>
            <a:r>
              <a:rPr lang="ru-RU" sz="1600" dirty="0" smtClean="0"/>
              <a:t> (повторная передача).</a:t>
            </a:r>
          </a:p>
          <a:p>
            <a:endParaRPr lang="ru-RU" sz="1600" dirty="0" smtClean="0"/>
          </a:p>
          <a:p>
            <a:r>
              <a:rPr lang="ru-RU" sz="1600" dirty="0" smtClean="0"/>
              <a:t>Адреса – МАС адреса устройств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smtClean="0"/>
              <a:t>Физическая адресация, топология сети, контроль ошибок, порядок доставки кадров и т.д.</a:t>
            </a:r>
            <a:endParaRPr lang="ru-RU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Эволюция компьютерных 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сетей</a:t>
            </a:r>
            <a:r>
              <a:rPr lang="en-US" sz="1400" b="1" dirty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400" b="1" dirty="0">
                <a:solidFill>
                  <a:schemeClr val="bg1"/>
                </a:solidFill>
                <a:latin typeface="Sansation" pitchFamily="2" charset="0"/>
              </a:rPr>
              <a:t>многотерминальные системы</a:t>
            </a:r>
            <a:endParaRPr lang="mk-MK" sz="14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347776"/>
            <a:ext cx="8505872" cy="2531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Особенности многотерминальных систем: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/>
              <a:t>Пользователь получал </a:t>
            </a:r>
            <a:r>
              <a:rPr lang="ru-RU" sz="1600" b="1" dirty="0" smtClean="0">
                <a:solidFill>
                  <a:srgbClr val="C00000"/>
                </a:solidFill>
              </a:rPr>
              <a:t>собственный терминал </a:t>
            </a:r>
            <a:r>
              <a:rPr lang="ru-RU" sz="1600" b="1" dirty="0" smtClean="0"/>
              <a:t>с помощью которого он мог вести диалог с компьютером.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Количество </a:t>
            </a:r>
            <a:r>
              <a:rPr lang="ru-RU" sz="1600" b="1" dirty="0" smtClean="0">
                <a:solidFill>
                  <a:srgbClr val="C00000"/>
                </a:solidFill>
              </a:rPr>
              <a:t>одновременно работающих </a:t>
            </a:r>
            <a:r>
              <a:rPr lang="ru-RU" sz="1600" b="1" dirty="0" smtClean="0"/>
              <a:t>пользователей зависело от мощности компьютера.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Вычислительная мощность была </a:t>
            </a:r>
            <a:r>
              <a:rPr lang="ru-RU" sz="1600" b="1" dirty="0" smtClean="0">
                <a:solidFill>
                  <a:srgbClr val="C00000"/>
                </a:solidFill>
              </a:rPr>
              <a:t>централизованна</a:t>
            </a:r>
            <a:r>
              <a:rPr lang="ru-RU" sz="1600" b="1" dirty="0" smtClean="0"/>
              <a:t>, функции ввода, вывода данных стали </a:t>
            </a:r>
            <a:r>
              <a:rPr lang="ru-RU" sz="1600" b="1" dirty="0" smtClean="0">
                <a:solidFill>
                  <a:srgbClr val="C00000"/>
                </a:solidFill>
              </a:rPr>
              <a:t>распределенными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  <a:buFontTx/>
              <a:buChar char="-"/>
            </a:pPr>
            <a:r>
              <a:rPr lang="ru-RU" sz="1600" b="1" dirty="0" smtClean="0"/>
              <a:t>Пользователь получал </a:t>
            </a:r>
            <a:r>
              <a:rPr lang="ru-RU" sz="1600" b="1" dirty="0" smtClean="0">
                <a:solidFill>
                  <a:srgbClr val="C00000"/>
                </a:solidFill>
              </a:rPr>
              <a:t>доступ к общим </a:t>
            </a:r>
            <a:r>
              <a:rPr lang="ru-RU" sz="1600" b="1" dirty="0" smtClean="0"/>
              <a:t>файлам, периферийным устройствам, мог запустить нужную программу, получить результат.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8576" y="4131919"/>
            <a:ext cx="4523448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Многотерминальные </a:t>
            </a:r>
            <a:r>
              <a:rPr lang="ru-RU" sz="1600" b="1" dirty="0" smtClean="0"/>
              <a:t>системы </a:t>
            </a:r>
            <a:r>
              <a:rPr lang="ru-RU" sz="1600" b="1" dirty="0" smtClean="0">
                <a:solidFill>
                  <a:srgbClr val="C00000"/>
                </a:solidFill>
              </a:rPr>
              <a:t>разделения времени</a:t>
            </a:r>
            <a:r>
              <a:rPr lang="ru-RU" sz="1600" b="1" dirty="0" smtClean="0"/>
              <a:t> стали первым шагом на пути создания вычислительных сетей.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В этот период действовал </a:t>
            </a:r>
            <a:r>
              <a:rPr lang="ru-RU" sz="1600" b="1" dirty="0" smtClean="0">
                <a:solidFill>
                  <a:srgbClr val="C00000"/>
                </a:solidFill>
              </a:rPr>
              <a:t>Закон Гроша: </a:t>
            </a:r>
            <a:r>
              <a:rPr lang="ru-RU" sz="1600" b="1" dirty="0" smtClean="0"/>
              <a:t>выгоднее было купить одну мощную машину, чем две менее мощных.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60" y="3629054"/>
            <a:ext cx="3690849" cy="247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сетевой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Транспортная система из нескольких сетей.</a:t>
            </a:r>
          </a:p>
          <a:p>
            <a:endParaRPr lang="ru-RU" sz="1600" dirty="0" smtClean="0"/>
          </a:p>
          <a:p>
            <a:r>
              <a:rPr lang="ru-RU" sz="1600" dirty="0" smtClean="0"/>
              <a:t>Технология межсетевого взаимодействия.</a:t>
            </a:r>
          </a:p>
          <a:p>
            <a:endParaRPr lang="ru-RU" sz="1600" dirty="0" smtClean="0"/>
          </a:p>
          <a:p>
            <a:r>
              <a:rPr lang="ru-RU" sz="1600" dirty="0" smtClean="0"/>
              <a:t>Оптимальный маршрут данных на основе сетевого адреса.</a:t>
            </a:r>
          </a:p>
          <a:p>
            <a:endParaRPr lang="ru-RU" sz="1600" dirty="0" smtClean="0"/>
          </a:p>
          <a:p>
            <a:r>
              <a:rPr lang="ru-RU" sz="1600" dirty="0" smtClean="0"/>
              <a:t>Данные в виде пакета, содержащего сетевой адрес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smtClean="0"/>
              <a:t>Соединение и выбор маршрута между системами.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транспортный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Предоставляются сервисы:</a:t>
            </a:r>
          </a:p>
          <a:p>
            <a:endParaRPr lang="ru-RU" sz="1600" dirty="0" smtClean="0"/>
          </a:p>
          <a:p>
            <a:r>
              <a:rPr lang="ru-RU" sz="1600" dirty="0" smtClean="0"/>
              <a:t>Надежность передачи,</a:t>
            </a:r>
          </a:p>
          <a:p>
            <a:r>
              <a:rPr lang="ru-RU" sz="1600" dirty="0" smtClean="0"/>
              <a:t>Срочность, восстановления прерванной передачи,</a:t>
            </a:r>
          </a:p>
          <a:p>
            <a:r>
              <a:rPr lang="ru-RU" sz="1600" dirty="0" smtClean="0"/>
              <a:t>Исправления ошибок.</a:t>
            </a:r>
          </a:p>
          <a:p>
            <a:endParaRPr lang="ru-RU" sz="1600" dirty="0" smtClean="0"/>
          </a:p>
          <a:p>
            <a:r>
              <a:rPr lang="ru-RU" sz="1600" dirty="0" smtClean="0"/>
              <a:t>Данные в виде пакетов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smtClean="0"/>
              <a:t>Разделение и сборка данных в один поток, создание виртуальных каналов.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сеансовый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Взаимодействие сторон.</a:t>
            </a:r>
          </a:p>
          <a:p>
            <a:endParaRPr lang="ru-RU" sz="1600" dirty="0" smtClean="0"/>
          </a:p>
          <a:p>
            <a:r>
              <a:rPr lang="ru-RU" sz="1600" dirty="0" smtClean="0"/>
              <a:t>Активная и пассивная стороны.</a:t>
            </a:r>
          </a:p>
          <a:p>
            <a:endParaRPr lang="ru-RU" sz="1600" dirty="0" smtClean="0"/>
          </a:p>
          <a:p>
            <a:r>
              <a:rPr lang="ru-RU" sz="1600" dirty="0" smtClean="0"/>
              <a:t>Синхронизация сеанса связи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smtClean="0"/>
              <a:t>Управление и завершение сеансов взаимодействия приложений.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уровень представления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Кодирование данных.</a:t>
            </a:r>
          </a:p>
          <a:p>
            <a:endParaRPr lang="ru-RU" sz="1600" dirty="0" smtClean="0"/>
          </a:p>
          <a:p>
            <a:r>
              <a:rPr lang="ru-RU" sz="1600" dirty="0" smtClean="0"/>
              <a:t>Преобразование в форматы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smtClean="0"/>
              <a:t>Преобразование информации в один общий формат ее представления в приложении.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Семь уровней модели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прикладной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47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23427"/>
            <a:ext cx="6696112" cy="484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43712" y="1619240"/>
            <a:ext cx="24002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Определяет набор протоколов для совместной работы.</a:t>
            </a:r>
          </a:p>
          <a:p>
            <a:endParaRPr lang="ru-RU" sz="1600" dirty="0" smtClean="0"/>
          </a:p>
          <a:p>
            <a:r>
              <a:rPr lang="ru-RU" sz="1600" dirty="0" smtClean="0"/>
              <a:t>Единица данных – сообщение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Эталонная модель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OSI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Sansation" pitchFamily="2" charset="0"/>
              </a:rPr>
              <a:t>48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4432" y="1257288"/>
            <a:ext cx="6424648" cy="496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49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2798916"/>
            <a:ext cx="8505872" cy="38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95300" indent="-495300"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2000" dirty="0" smtClean="0"/>
              <a:t>СЕТЕВЫЕ ПРОТОКОЛЫ</a:t>
            </a:r>
          </a:p>
        </p:txBody>
      </p:sp>
    </p:spTree>
    <p:extLst>
      <p:ext uri="{BB962C8B-B14F-4D97-AF65-F5344CB8AC3E}">
        <p14:creationId xmlns:p14="http://schemas.microsoft.com/office/powerpoint/2010/main" val="297011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Сетевые протоколы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bg1"/>
                </a:solidFill>
                <a:latin typeface="Sansation" pitchFamily="2" charset="0"/>
              </a:rPr>
              <a:t>50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228576" y="1347776"/>
            <a:ext cx="8686848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Протокол</a:t>
            </a:r>
            <a:r>
              <a:rPr lang="ru-RU" sz="1600" b="1" dirty="0" smtClean="0"/>
              <a:t> – это набор правил и технических процедур, регулирующих порядок выполнения некоторой связи между компьютерами в компьютерной сети. Протоколы работают на разных уровнях модели </a:t>
            </a:r>
            <a:r>
              <a:rPr lang="en-US" sz="1600" b="1" dirty="0" smtClean="0"/>
              <a:t>OSI</a:t>
            </a:r>
            <a:r>
              <a:rPr lang="ru-RU" sz="1600" b="1" dirty="0" smtClean="0"/>
              <a:t>. 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Все протоколы можно разделить на три группы, в зависимости от услуг, которые они предоставляют смежным уровням или прикладным процессам </a:t>
            </a:r>
            <a:r>
              <a:rPr lang="en-US" sz="1600" b="1" dirty="0" smtClean="0"/>
              <a:t>OSI</a:t>
            </a:r>
            <a:r>
              <a:rPr lang="ru-RU" sz="1600" b="1" dirty="0" smtClean="0"/>
              <a:t>:</a:t>
            </a:r>
          </a:p>
          <a:p>
            <a:pPr algn="just"/>
            <a:endParaRPr lang="ru-RU" sz="1600" b="1" dirty="0" smtClean="0"/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Прикладные услуги</a:t>
            </a: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7, 6 , 5 layers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Транспортные услуги (</a:t>
            </a:r>
            <a:r>
              <a:rPr lang="en-US" sz="1600" b="1" dirty="0" smtClean="0">
                <a:solidFill>
                  <a:srgbClr val="C00000"/>
                </a:solidFill>
              </a:rPr>
              <a:t>4 layer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endParaRPr lang="ru-RU" sz="1600" b="1" dirty="0" smtClean="0"/>
          </a:p>
          <a:p>
            <a:pPr algn="just">
              <a:buFontTx/>
              <a:buChar char="-"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Сетевые услуги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3, 2, 1 layers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endParaRPr lang="ru-RU" sz="1600" b="1" dirty="0" smtClean="0"/>
          </a:p>
          <a:p>
            <a:pPr algn="just">
              <a:buFontTx/>
              <a:buChar char="-"/>
            </a:pPr>
            <a:endParaRPr lang="ru-RU" sz="1600" b="1" dirty="0" smtClean="0"/>
          </a:p>
          <a:p>
            <a:pPr algn="just"/>
            <a:r>
              <a:rPr lang="ru-RU" sz="1600" b="1" dirty="0" smtClean="0"/>
              <a:t>Протоколы взаимодействующие между собой объединяются в </a:t>
            </a:r>
            <a:r>
              <a:rPr lang="ru-RU" sz="1600" b="1" dirty="0" smtClean="0">
                <a:solidFill>
                  <a:srgbClr val="C00000"/>
                </a:solidFill>
              </a:rPr>
              <a:t>стеки</a:t>
            </a:r>
            <a:r>
              <a:rPr lang="ru-RU" sz="1600" b="1" dirty="0" smtClean="0"/>
              <a:t>. Процесс привязки определяет </a:t>
            </a:r>
            <a:r>
              <a:rPr lang="ru-RU" sz="1600" b="1" dirty="0" smtClean="0">
                <a:solidFill>
                  <a:srgbClr val="C00000"/>
                </a:solidFill>
              </a:rPr>
              <a:t>очередность выполнения протоколов стека операционной системой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Сетевые протоколы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51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228576" y="1347776"/>
            <a:ext cx="868684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 компьютере-отправителе протоколы стека </a:t>
            </a:r>
            <a:r>
              <a:rPr lang="ru-RU" sz="1600" b="1" dirty="0" smtClean="0">
                <a:solidFill>
                  <a:srgbClr val="C00000"/>
                </a:solidFill>
              </a:rPr>
              <a:t>выполняются сверху вниз</a:t>
            </a:r>
            <a:r>
              <a:rPr lang="ru-RU" sz="1600" b="1" dirty="0" smtClean="0"/>
              <a:t>, т.е. от протоколов верхних уровней к протоколам нижних уровней: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данные сообщения разбиваются на небольшие блоки, называемые пакетами.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 к пакетам добавляется информация, идентифицирующая адресата и порядок обработки.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пакеты подготавливаются для передачи в сетевой кабель через плату адаптера.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4752976" y="3067048"/>
          <a:ext cx="4162448" cy="298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7" name="Лист" r:id="rId6" imgW="7245000" imgH="3645000" progId="Excel.Sheet.8">
                  <p:embed/>
                </p:oleObj>
              </mc:Choice>
              <mc:Fallback>
                <p:oleObj name="Лист" r:id="rId6" imgW="7245000" imgH="3645000" progId="Excel.Sheet.8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6" y="3067048"/>
                        <a:ext cx="4162448" cy="298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852728" y="5872176"/>
            <a:ext cx="3529032" cy="34073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lang="ru-RU" sz="1600" b="0" dirty="0"/>
              <a:t>T - Заголовок </a:t>
            </a:r>
            <a:r>
              <a:rPr lang="en-US" sz="1600" b="0" dirty="0"/>
              <a:t>TCP</a:t>
            </a:r>
            <a:r>
              <a:rPr lang="ru-RU" sz="1600" b="0" dirty="0"/>
              <a:t>; </a:t>
            </a:r>
            <a:r>
              <a:rPr lang="en-US" sz="1600" b="0" dirty="0"/>
              <a:t>I - </a:t>
            </a:r>
            <a:r>
              <a:rPr lang="ru-RU" sz="1600" b="0" dirty="0"/>
              <a:t>Заголовок </a:t>
            </a:r>
            <a:r>
              <a:rPr lang="en-US" sz="1600" b="0" dirty="0"/>
              <a:t>IP.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3067048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b="1" dirty="0" smtClean="0"/>
              <a:t>На компьютере-получателе протоколы стека </a:t>
            </a:r>
            <a:r>
              <a:rPr lang="ru-RU" sz="1600" b="1" dirty="0" smtClean="0">
                <a:solidFill>
                  <a:srgbClr val="C00000"/>
                </a:solidFill>
              </a:rPr>
              <a:t>выполняются снизу вверх</a:t>
            </a:r>
            <a:r>
              <a:rPr lang="ru-RU" sz="1600" b="1" dirty="0" smtClean="0"/>
              <a:t>: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пакеты принимаются из сетевого кабеля и через плату адаптера;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из пакетов удаляется служебная информация;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данные из пакетов копируются в буфер и объединятся в нужном порядке;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сообщение, сформированное в буфере, передается приложению. </a:t>
            </a:r>
          </a:p>
          <a:p>
            <a:pPr algn="just"/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Пример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TCP-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пакета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bg1"/>
                </a:solidFill>
                <a:latin typeface="Sansation" pitchFamily="2" charset="0"/>
              </a:rPr>
              <a:t>52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5248304" cy="414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46673" y="1347776"/>
            <a:ext cx="3559239" cy="2359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3" name="Picture 5" descr="http://securos.org.ua/wp-content/uploads/2010/07/UDP_securos.org_.ua_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76880" y="3881440"/>
            <a:ext cx="3529032" cy="12597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Эволюция компьютерных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сетей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первые компьютерные сети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347776"/>
            <a:ext cx="875401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ru-RU" sz="1600" b="1" dirty="0"/>
              <a:t>Требовался доступ к компьютеру с терминалов, удаленных на определенное </a:t>
            </a:r>
            <a:r>
              <a:rPr lang="ru-RU" sz="1600" b="1" dirty="0" smtClean="0"/>
              <a:t>расстояние: терминалы соединялись с компьютерами через телефонные сети с помощью модемов.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ru-RU" sz="1600" b="1" dirty="0" smtClean="0"/>
              <a:t>Появились системы с удаленными соединениями типа:</a:t>
            </a:r>
            <a:endParaRPr lang="ru-RU" sz="1600" b="1" dirty="0"/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ru-RU" sz="1600" b="1" dirty="0" smtClean="0"/>
              <a:t>Терминал – компьютер;</a:t>
            </a: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ru-RU" sz="1600" b="1" dirty="0" smtClean="0"/>
              <a:t>Компьютер – компьютер.</a:t>
            </a:r>
            <a:endParaRPr lang="ru-RU" sz="1600" b="1" dirty="0"/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Компьютерные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сети (сети передачи данных)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являются результатом эволюции двух научно-технических отраслей</a:t>
            </a:r>
            <a:r>
              <a:rPr kumimoji="0" lang="ru-RU" sz="16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–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компьютерных и телекоммуникационных технологий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600" b="1" dirty="0" smtClean="0"/>
              <a:t>A)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Компьютерные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сети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– частный случай распределенных вычислительных систем, в которых группа компьютеров согласованно выполняет набор взаимосвязанных задач, обмениваясь данными в автоматическом режиме.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ru-RU" sz="1600" b="1" dirty="0"/>
              <a:t>Б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Компьютерные сети 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– средство передачи информации на большие расстояния.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Пример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TCP-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пакета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bg1"/>
                </a:solidFill>
                <a:latin typeface="Sansation" pitchFamily="2" charset="0"/>
              </a:rPr>
              <a:t>53</a:t>
            </a:r>
            <a:endParaRPr lang="mk-MK" sz="105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209" y="1257288"/>
            <a:ext cx="7942263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54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505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Главной целью новой архитектуры являлась возможность объединения различных сетей в единое целое с помощью имеющихся протоколов. Она получила название по своим двум основным протоколам </a:t>
            </a:r>
            <a:r>
              <a:rPr lang="en-US" sz="1600" b="1" dirty="0" smtClean="0"/>
              <a:t>TCP.</a:t>
            </a:r>
            <a:r>
              <a:rPr lang="ru-RU" sz="1600" b="1" dirty="0" smtClean="0"/>
              <a:t> </a:t>
            </a:r>
            <a:endParaRPr lang="ru-RU" sz="1600" b="1" dirty="0"/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695344" y="2614608"/>
            <a:ext cx="7315200" cy="3276600"/>
            <a:chOff x="720" y="2160"/>
            <a:chExt cx="4608" cy="2064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720" y="2418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720" y="2676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720" y="2934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720" y="3192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720" y="3450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720" y="3708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2</a:t>
              </a:r>
            </a:p>
          </p:txBody>
        </p: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1002" y="2418"/>
              <a:ext cx="1411" cy="1806"/>
              <a:chOff x="2601" y="5274"/>
              <a:chExt cx="2700" cy="3780"/>
            </a:xfrm>
          </p:grpSpPr>
          <p:sp>
            <p:nvSpPr>
              <p:cNvPr id="34" name="Text Box 12"/>
              <p:cNvSpPr txBox="1">
                <a:spLocks noChangeArrowheads="1"/>
              </p:cNvSpPr>
              <p:nvPr/>
            </p:nvSpPr>
            <p:spPr bwMode="auto">
              <a:xfrm>
                <a:off x="2601" y="527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r>
                  <a:rPr lang="ru-RU" sz="1400" b="1" dirty="0">
                    <a:latin typeface="Times New Roman" pitchFamily="18" charset="0"/>
                  </a:rPr>
                  <a:t>Прикладной уровень</a:t>
                </a:r>
              </a:p>
            </p:txBody>
          </p:sp>
          <p:sp>
            <p:nvSpPr>
              <p:cNvPr id="35" name="Text Box 13"/>
              <p:cNvSpPr txBox="1">
                <a:spLocks noChangeArrowheads="1"/>
              </p:cNvSpPr>
              <p:nvPr/>
            </p:nvSpPr>
            <p:spPr bwMode="auto">
              <a:xfrm>
                <a:off x="2601" y="581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Уровень представления</a:t>
                </a:r>
              </a:p>
            </p:txBody>
          </p:sp>
          <p:sp>
            <p:nvSpPr>
              <p:cNvPr id="36" name="Text Box 14"/>
              <p:cNvSpPr txBox="1">
                <a:spLocks noChangeArrowheads="1"/>
              </p:cNvSpPr>
              <p:nvPr/>
            </p:nvSpPr>
            <p:spPr bwMode="auto">
              <a:xfrm>
                <a:off x="2601" y="635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Сеансовый уровень</a:t>
                </a:r>
              </a:p>
            </p:txBody>
          </p:sp>
          <p:sp>
            <p:nvSpPr>
              <p:cNvPr id="37" name="Text Box 15"/>
              <p:cNvSpPr txBox="1">
                <a:spLocks noChangeArrowheads="1"/>
              </p:cNvSpPr>
              <p:nvPr/>
            </p:nvSpPr>
            <p:spPr bwMode="auto">
              <a:xfrm>
                <a:off x="2601" y="689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 dirty="0">
                    <a:latin typeface="Times New Roman" pitchFamily="18" charset="0"/>
                  </a:rPr>
                  <a:t>Транспортный уровень</a:t>
                </a:r>
              </a:p>
            </p:txBody>
          </p:sp>
          <p:sp>
            <p:nvSpPr>
              <p:cNvPr id="38" name="Text Box 16"/>
              <p:cNvSpPr txBox="1">
                <a:spLocks noChangeArrowheads="1"/>
              </p:cNvSpPr>
              <p:nvPr/>
            </p:nvSpPr>
            <p:spPr bwMode="auto">
              <a:xfrm>
                <a:off x="2601" y="743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Сетевой уровень</a:t>
                </a:r>
              </a:p>
            </p:txBody>
          </p:sp>
          <p:sp>
            <p:nvSpPr>
              <p:cNvPr id="39" name="Text Box 17"/>
              <p:cNvSpPr txBox="1">
                <a:spLocks noChangeArrowheads="1"/>
              </p:cNvSpPr>
              <p:nvPr/>
            </p:nvSpPr>
            <p:spPr bwMode="auto">
              <a:xfrm>
                <a:off x="2601" y="797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Канальный уровень</a:t>
                </a:r>
              </a:p>
            </p:txBody>
          </p:sp>
          <p:sp>
            <p:nvSpPr>
              <p:cNvPr id="40" name="Text Box 18"/>
              <p:cNvSpPr txBox="1">
                <a:spLocks noChangeArrowheads="1"/>
              </p:cNvSpPr>
              <p:nvPr/>
            </p:nvSpPr>
            <p:spPr bwMode="auto">
              <a:xfrm>
                <a:off x="2601" y="8514"/>
                <a:ext cx="270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ru-RU" sz="1400" b="1">
                    <a:latin typeface="Times New Roman" pitchFamily="18" charset="0"/>
                  </a:rPr>
                  <a:t>Физический уровень</a:t>
                </a:r>
              </a:p>
            </p:txBody>
          </p:sp>
        </p:grp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720" y="3966"/>
              <a:ext cx="282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2695" y="2418"/>
              <a:ext cx="1410" cy="2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Прикладной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2695" y="2676"/>
              <a:ext cx="1410" cy="258"/>
            </a:xfrm>
            <a:prstGeom prst="rect">
              <a:avLst/>
            </a:prstGeom>
            <a:gradFill rotWithShape="1">
              <a:gsLst>
                <a:gs pos="0">
                  <a:srgbClr val="FF6600"/>
                </a:gs>
                <a:gs pos="50000">
                  <a:srgbClr val="FFFF00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ru-RU" sz="1400" b="1">
                <a:latin typeface="Times New Roman" pitchFamily="18" charset="0"/>
              </a:endParaRP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2695" y="2934"/>
              <a:ext cx="1410" cy="258"/>
            </a:xfrm>
            <a:prstGeom prst="rect">
              <a:avLst/>
            </a:prstGeom>
            <a:gradFill rotWithShape="1">
              <a:gsLst>
                <a:gs pos="0">
                  <a:srgbClr val="FF6600"/>
                </a:gs>
                <a:gs pos="50000">
                  <a:srgbClr val="FFFF00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ru-RU" sz="1400" b="1">
                <a:latin typeface="Times New Roman" pitchFamily="18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2695" y="3192"/>
              <a:ext cx="1410" cy="2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400" b="1">
                  <a:latin typeface="Times New Roman" pitchFamily="18" charset="0"/>
                </a:rPr>
                <a:t>Транспортный уровень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695" y="3450"/>
              <a:ext cx="1410" cy="2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Сетевой</a:t>
              </a:r>
              <a:r>
                <a:rPr lang="en-US" sz="1400" b="1">
                  <a:latin typeface="Times New Roman" pitchFamily="18" charset="0"/>
                </a:rPr>
                <a:t> </a:t>
              </a:r>
              <a:r>
                <a:rPr lang="ru-RU" sz="1400" b="1">
                  <a:latin typeface="Times New Roman" pitchFamily="18" charset="0"/>
                </a:rPr>
                <a:t>уровень</a:t>
              </a:r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695" y="3708"/>
              <a:ext cx="1410" cy="5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Уровень сетевых интерфейсов</a:t>
              </a: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1378" y="2160"/>
              <a:ext cx="65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OSI</a:t>
              </a:r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3071" y="2160"/>
              <a:ext cx="658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TSP/IP</a:t>
              </a:r>
            </a:p>
          </p:txBody>
        </p:sp>
        <p:sp>
          <p:nvSpPr>
            <p:cNvPr id="31" name="Text Box 28"/>
            <p:cNvSpPr txBox="1">
              <a:spLocks noChangeArrowheads="1"/>
            </p:cNvSpPr>
            <p:nvPr/>
          </p:nvSpPr>
          <p:spPr bwMode="auto">
            <a:xfrm>
              <a:off x="4200" y="2762"/>
              <a:ext cx="1128" cy="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Не присутствуют</a:t>
              </a:r>
            </a:p>
            <a:p>
              <a:pPr algn="ctr" eaLnBrk="0" hangingPunct="0"/>
              <a:r>
                <a:rPr lang="ru-RU" sz="1400" b="1">
                  <a:latin typeface="Times New Roman" pitchFamily="18" charset="0"/>
                </a:rPr>
                <a:t> в модели</a:t>
              </a: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 flipH="1" flipV="1">
              <a:off x="4011" y="2848"/>
              <a:ext cx="283" cy="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H="1">
              <a:off x="4011" y="2934"/>
              <a:ext cx="283" cy="1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прикладной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55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505872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Прикладной уровень </a:t>
            </a:r>
            <a:r>
              <a:rPr lang="ru-RU" sz="1600" b="1" dirty="0" smtClean="0"/>
              <a:t>стека TCP/IP соответствует трем верхним уровням модели </a:t>
            </a:r>
            <a:r>
              <a:rPr lang="en-US" sz="1600" b="1" dirty="0" smtClean="0"/>
              <a:t>0SI: </a:t>
            </a:r>
            <a:r>
              <a:rPr lang="ru-RU" sz="1600" b="1" dirty="0" smtClean="0">
                <a:solidFill>
                  <a:srgbClr val="C00000"/>
                </a:solidFill>
              </a:rPr>
              <a:t>прикладному, представления и сеансовому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За долгие годы использования в сетях различных стран и организаций стек TCP/IP накопил большое количество протоколов и служб прикладного уровня. К ним относятся:</a:t>
            </a:r>
          </a:p>
          <a:p>
            <a:pPr lvl="1" algn="just">
              <a:lnSpc>
                <a:spcPct val="90000"/>
              </a:lnSpc>
            </a:pPr>
            <a:r>
              <a:rPr lang="ru-RU" sz="1600" b="1" dirty="0" smtClean="0"/>
              <a:t>- протокол передачи файлов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FTP</a:t>
            </a:r>
            <a:r>
              <a:rPr lang="en-US" sz="1600" b="1" dirty="0" smtClean="0"/>
              <a:t>), </a:t>
            </a:r>
            <a:endParaRPr lang="ru-RU" sz="1600" b="1" dirty="0" smtClean="0"/>
          </a:p>
          <a:p>
            <a:pPr lvl="1" algn="just">
              <a:lnSpc>
                <a:spcPct val="90000"/>
              </a:lnSpc>
            </a:pPr>
            <a:r>
              <a:rPr lang="ru-RU" sz="1600" b="1" dirty="0" smtClean="0"/>
              <a:t>- протокол эмуляции терминала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telnet</a:t>
            </a:r>
            <a:r>
              <a:rPr lang="en-US" sz="1600" b="1" dirty="0" smtClean="0"/>
              <a:t>), </a:t>
            </a:r>
            <a:endParaRPr lang="ru-RU" sz="1600" b="1" dirty="0" smtClean="0"/>
          </a:p>
          <a:p>
            <a:pPr lvl="1" algn="just">
              <a:lnSpc>
                <a:spcPct val="90000"/>
              </a:lnSpc>
            </a:pPr>
            <a:r>
              <a:rPr lang="ru-RU" sz="1600" b="1" dirty="0" smtClean="0"/>
              <a:t>- протокол передачи электронной почты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SMTP</a:t>
            </a:r>
            <a:r>
              <a:rPr lang="en-US" sz="1600" b="1" dirty="0" smtClean="0"/>
              <a:t>),</a:t>
            </a:r>
            <a:endParaRPr lang="ru-RU" sz="1600" b="1" dirty="0" smtClean="0"/>
          </a:p>
          <a:p>
            <a:pPr lvl="1" algn="just">
              <a:lnSpc>
                <a:spcPct val="90000"/>
              </a:lnSpc>
            </a:pPr>
            <a:r>
              <a:rPr lang="ru-RU" sz="1600" b="1" dirty="0" smtClean="0"/>
              <a:t>- протокол передачи гипертекста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HTTP</a:t>
            </a:r>
            <a:r>
              <a:rPr lang="en-US" sz="1600" b="1" dirty="0" smtClean="0"/>
              <a:t>) </a:t>
            </a:r>
            <a:r>
              <a:rPr lang="ru-RU" sz="1600" b="1" dirty="0" smtClean="0"/>
              <a:t>и многие другие.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транспортный 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56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64000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Транспортный уровень </a:t>
            </a:r>
            <a:r>
              <a:rPr lang="ru-RU" sz="1600" b="1" dirty="0" smtClean="0"/>
              <a:t>стека TCP/IP может предоставлять вышележащему уровню два типа сервиса:</a:t>
            </a:r>
          </a:p>
          <a:p>
            <a:pPr lvl="1"/>
            <a:r>
              <a:rPr lang="ru-RU" sz="1600" b="1" dirty="0" smtClean="0"/>
              <a:t>- протокол управления передачей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TCP</a:t>
            </a:r>
            <a:r>
              <a:rPr lang="en-US" sz="1600" b="1" dirty="0" smtClean="0"/>
              <a:t>);</a:t>
            </a:r>
            <a:endParaRPr lang="ru-RU" sz="1600" b="1" dirty="0" smtClean="0"/>
          </a:p>
          <a:p>
            <a:pPr lvl="1">
              <a:buFontTx/>
              <a:buChar char="-"/>
            </a:pPr>
            <a:r>
              <a:rPr lang="ru-RU" sz="1600" b="1" dirty="0" smtClean="0"/>
              <a:t>протокол пользовательских дейтаграмм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UDP</a:t>
            </a:r>
            <a:r>
              <a:rPr lang="en-US" sz="1600" b="1" dirty="0" smtClean="0"/>
              <a:t>).</a:t>
            </a:r>
            <a:endParaRPr lang="ru-RU" sz="1600" b="1" dirty="0" smtClean="0"/>
          </a:p>
          <a:p>
            <a:pPr>
              <a:buFontTx/>
              <a:buChar char="-"/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Чтобы обеспечить надежную доставку данных протокол </a:t>
            </a:r>
            <a:r>
              <a:rPr lang="en-US" sz="1600" b="1" dirty="0" smtClean="0"/>
              <a:t>TCP </a:t>
            </a:r>
            <a:r>
              <a:rPr lang="ru-RU" sz="1600" b="1" dirty="0" smtClean="0"/>
              <a:t>предусматривает </a:t>
            </a:r>
            <a:r>
              <a:rPr lang="ru-RU" sz="1600" b="1" dirty="0" smtClean="0">
                <a:solidFill>
                  <a:srgbClr val="C00000"/>
                </a:solidFill>
              </a:rPr>
              <a:t>установление логического соединения</a:t>
            </a:r>
            <a:r>
              <a:rPr lang="ru-RU" sz="1600" b="1" dirty="0" smtClean="0"/>
              <a:t>, что позволяет ему: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- нумеровать пакеты, 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- подтверждать их прием квитанциями,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- в случае потери организовывать повторные передачи, </a:t>
            </a:r>
          </a:p>
          <a:p>
            <a:pPr lvl="1">
              <a:lnSpc>
                <a:spcPct val="80000"/>
              </a:lnSpc>
            </a:pPr>
            <a:r>
              <a:rPr lang="ru-RU" sz="1600" b="1" dirty="0" smtClean="0"/>
              <a:t>- распознавать и уничтожать дубликаты, 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доставлять прикладному уровню пакеты в том порядке, в котором они были отправлены.</a:t>
            </a:r>
          </a:p>
          <a:p>
            <a:pPr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en-US" sz="1600" b="1" dirty="0" smtClean="0"/>
              <a:t>TCP </a:t>
            </a:r>
            <a:r>
              <a:rPr lang="ru-RU" sz="1600" b="1" dirty="0" smtClean="0"/>
              <a:t>дает возможность без ошибок доставить сформированный на одном из компьютеров поток байтов в любой другой компьютер, входящий в составную сеть.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транспортный 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57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64000" cy="30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sz="1600" b="1" dirty="0" smtClean="0"/>
              <a:t>TCP </a:t>
            </a:r>
            <a:r>
              <a:rPr lang="ru-RU" sz="1600" b="1" dirty="0" smtClean="0"/>
              <a:t>делит поток байтов на </a:t>
            </a:r>
            <a:r>
              <a:rPr lang="ru-RU" sz="1600" b="1" dirty="0" smtClean="0">
                <a:solidFill>
                  <a:srgbClr val="C00000"/>
                </a:solidFill>
              </a:rPr>
              <a:t>фрагменты</a:t>
            </a:r>
            <a:r>
              <a:rPr lang="ru-RU" sz="1600" b="1" dirty="0" smtClean="0"/>
              <a:t> и передает их нижележащему уровню.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Этот протокол позволяет объектам на компьютере-отправителе и компьютере-получателе поддерживать обмен данными в </a:t>
            </a:r>
            <a:r>
              <a:rPr lang="ru-RU" sz="1600" b="1" dirty="0" smtClean="0">
                <a:solidFill>
                  <a:srgbClr val="C00000"/>
                </a:solidFill>
              </a:rPr>
              <a:t>дуплексном режиме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en-US" sz="1600" b="1" dirty="0" smtClean="0">
                <a:solidFill>
                  <a:srgbClr val="C00000"/>
                </a:solidFill>
              </a:rPr>
              <a:t>UDP</a:t>
            </a:r>
            <a:r>
              <a:rPr lang="en-US" sz="1600" b="1" dirty="0" smtClean="0"/>
              <a:t> </a:t>
            </a:r>
            <a:r>
              <a:rPr lang="ru-RU" sz="1600" b="1" dirty="0" smtClean="0"/>
              <a:t>— является простейшим дейтаграммным протоколом. В функции протоколов транспортного уровня </a:t>
            </a:r>
            <a:r>
              <a:rPr lang="en-US" sz="1600" b="1" dirty="0" smtClean="0"/>
              <a:t>TCP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UDP </a:t>
            </a:r>
            <a:r>
              <a:rPr lang="ru-RU" sz="1600" b="1" dirty="0" smtClean="0"/>
              <a:t>входит исполнение роли связующего звена между прилегающими к ним прикладным уровнем и уровнем межсетевого взаимодействия.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От прикладного протокола транспортный уровень принимает задание на </a:t>
            </a:r>
            <a:r>
              <a:rPr lang="ru-RU" sz="1600" b="1" dirty="0" smtClean="0">
                <a:solidFill>
                  <a:srgbClr val="C00000"/>
                </a:solidFill>
              </a:rPr>
              <a:t>передачу данных с тем или иным качеством</a:t>
            </a:r>
            <a:r>
              <a:rPr lang="ru-RU" sz="1600" b="1" dirty="0" smtClean="0"/>
              <a:t>, а после выполнения рапортует ему об этом.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Программные модули, реализующие протоколы </a:t>
            </a:r>
            <a:r>
              <a:rPr lang="en-US" sz="1600" b="1" dirty="0" smtClean="0"/>
              <a:t>TCP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UDP, </a:t>
            </a:r>
            <a:r>
              <a:rPr lang="ru-RU" sz="1600" b="1" dirty="0" smtClean="0"/>
              <a:t>подобно модулям протоколов прикладного уровня, </a:t>
            </a:r>
            <a:r>
              <a:rPr lang="ru-RU" sz="1600" b="1" dirty="0" smtClean="0">
                <a:solidFill>
                  <a:srgbClr val="C00000"/>
                </a:solidFill>
              </a:rPr>
              <a:t>устанавливаются на хостах</a:t>
            </a:r>
            <a:r>
              <a:rPr lang="ru-RU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 стека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TCP/IP: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сетевой  уровень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58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505872" cy="3298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Сетевой уровень</a:t>
            </a:r>
            <a:r>
              <a:rPr lang="ru-RU" sz="1600" b="1" dirty="0" smtClean="0"/>
              <a:t>, называемый также уровнем интернета, является стержнем всей архитектуры TCP/IP.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Он обеспечивает перемещение пакетов в пределах составной сети, образованной объединением множества сетей. 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Протоколы сетевого уровня поддерживают интерфейс с вышележащим транспортным уровнем, получая от него запросы на передачу данных по составной сети, а также с нижележащим уровнем сетевых интерфейсов.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Основным протоколом сетевого уровня является </a:t>
            </a:r>
            <a:r>
              <a:rPr lang="ru-RU" sz="1600" b="1" dirty="0" smtClean="0">
                <a:solidFill>
                  <a:srgbClr val="C00000"/>
                </a:solidFill>
              </a:rPr>
              <a:t>межсетевой протокол </a:t>
            </a:r>
            <a:r>
              <a:rPr lang="en-US" sz="1600" b="1" dirty="0" smtClean="0">
                <a:solidFill>
                  <a:srgbClr val="C00000"/>
                </a:solidFill>
              </a:rPr>
              <a:t>(IP)</a:t>
            </a:r>
            <a:r>
              <a:rPr lang="ru-RU" sz="1600" b="1" dirty="0" smtClean="0"/>
              <a:t>, который </a:t>
            </a:r>
            <a:r>
              <a:rPr lang="ru-RU" sz="1600" b="1" dirty="0" smtClean="0">
                <a:solidFill>
                  <a:srgbClr val="C00000"/>
                </a:solidFill>
              </a:rPr>
              <a:t>отвечает за продвижение пакета между сетями</a:t>
            </a:r>
            <a:r>
              <a:rPr lang="ru-RU" sz="1600" b="1" dirty="0" smtClean="0"/>
              <a:t>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Протокол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развертывается не только на хостах, но и на всех шлюзах.</a:t>
            </a:r>
          </a:p>
          <a:p>
            <a:pPr lvl="1" algn="just">
              <a:lnSpc>
                <a:spcPct val="80000"/>
              </a:lnSpc>
            </a:pPr>
            <a:r>
              <a:rPr lang="ru-RU" sz="1600" b="1" dirty="0" smtClean="0"/>
              <a:t>- Протокол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— это </a:t>
            </a:r>
            <a:r>
              <a:rPr lang="ru-RU" sz="1600" b="1" dirty="0" err="1" smtClean="0">
                <a:solidFill>
                  <a:srgbClr val="C00000"/>
                </a:solidFill>
              </a:rPr>
              <a:t>дейтаграммный</a:t>
            </a:r>
            <a:r>
              <a:rPr lang="ru-RU" sz="1600" b="1" dirty="0" smtClean="0">
                <a:solidFill>
                  <a:srgbClr val="C00000"/>
                </a:solidFill>
              </a:rPr>
              <a:t> протокол</a:t>
            </a:r>
            <a:r>
              <a:rPr lang="ru-RU" sz="1600" b="1" dirty="0" smtClean="0"/>
              <a:t>, работающий без установления соединений.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Стек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59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64000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>
                <a:solidFill>
                  <a:srgbClr val="C00000"/>
                </a:solidFill>
              </a:rPr>
              <a:t>Стек TCP/IP </a:t>
            </a:r>
            <a:r>
              <a:rPr lang="ru-RU" sz="1600" b="1" dirty="0" smtClean="0"/>
              <a:t>был разработан по инициативе Министерства обороны США</a:t>
            </a:r>
            <a:r>
              <a:rPr lang="en-US" sz="1600" b="1" dirty="0" smtClean="0"/>
              <a:t> </a:t>
            </a:r>
            <a:r>
              <a:rPr lang="ru-RU" sz="1600" b="1" dirty="0" smtClean="0"/>
              <a:t>более 20 лет назад для связи экспериментальной сети </a:t>
            </a:r>
            <a:r>
              <a:rPr lang="en-US" sz="1600" b="1" dirty="0" smtClean="0">
                <a:solidFill>
                  <a:srgbClr val="C00000"/>
                </a:solidFill>
              </a:rPr>
              <a:t>ARPANET</a:t>
            </a:r>
            <a:r>
              <a:rPr lang="en-US" sz="1600" b="1" dirty="0" smtClean="0"/>
              <a:t> </a:t>
            </a:r>
            <a:r>
              <a:rPr lang="ru-RU" sz="1600" b="1" dirty="0" smtClean="0"/>
              <a:t>с другими сетями как набор общих протоколов для разнородной вычислительной среды.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Стек TCP/IP был разработан до появления модели </a:t>
            </a:r>
            <a:r>
              <a:rPr lang="en-US" sz="1600" b="1" dirty="0" smtClean="0"/>
              <a:t>OSI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Большой вклад в развитие стека TCP/IP, который получил свое название по популярным протоколам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TCP, </a:t>
            </a:r>
            <a:r>
              <a:rPr lang="ru-RU" sz="1600" b="1" dirty="0" smtClean="0"/>
              <a:t>внес университет Беркли, реализовав протоколы стека в своей версии </a:t>
            </a:r>
            <a:r>
              <a:rPr lang="ru-RU" sz="1600" b="1" dirty="0" smtClean="0">
                <a:solidFill>
                  <a:srgbClr val="C00000"/>
                </a:solidFill>
              </a:rPr>
              <a:t>ОС </a:t>
            </a:r>
            <a:r>
              <a:rPr lang="en-US" sz="1600" b="1" dirty="0" smtClean="0">
                <a:solidFill>
                  <a:srgbClr val="C00000"/>
                </a:solidFill>
              </a:rPr>
              <a:t>Unix</a:t>
            </a:r>
            <a:r>
              <a:rPr lang="en-US" sz="1600" b="1" dirty="0" smtClean="0"/>
              <a:t>. </a:t>
            </a:r>
            <a:r>
              <a:rPr lang="ru-RU" sz="1600" b="1" dirty="0" smtClean="0"/>
              <a:t>Популярность этой операционной системы привела к широкому распространению протоколов </a:t>
            </a:r>
            <a:r>
              <a:rPr lang="en-US" sz="1600" b="1" dirty="0" smtClean="0"/>
              <a:t>TCP, IP </a:t>
            </a:r>
            <a:r>
              <a:rPr lang="ru-RU" sz="1600" b="1" dirty="0" smtClean="0"/>
              <a:t>и других протоколов стека.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Сегодня этот стек самый популярный и используется для связи компьютеров в Интернете, а также в огромном числе корпоративных сетей.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Стек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60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Group 202"/>
          <p:cNvGraphicFramePr>
            <a:graphicFrameLocks/>
          </p:cNvGraphicFramePr>
          <p:nvPr/>
        </p:nvGraphicFramePr>
        <p:xfrm>
          <a:off x="138088" y="1347776"/>
          <a:ext cx="8686848" cy="4705377"/>
        </p:xfrm>
        <a:graphic>
          <a:graphicData uri="http://schemas.openxmlformats.org/drawingml/2006/table">
            <a:tbl>
              <a:tblPr/>
              <a:tblGrid>
                <a:gridCol w="1495946"/>
                <a:gridCol w="1280894"/>
                <a:gridCol w="285690"/>
                <a:gridCol w="1067411"/>
                <a:gridCol w="996774"/>
                <a:gridCol w="783291"/>
                <a:gridCol w="1637222"/>
                <a:gridCol w="1139620"/>
              </a:tblGrid>
              <a:tr h="1297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Прикладной уровень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6600"/>
                        </a:gs>
                        <a:gs pos="50000">
                          <a:srgbClr val="FFFF00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FTP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передачи файлов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HTTP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передачи гипертекста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71488" marR="0" lvl="1" indent="-142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SMTP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передачи электронной почты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Telnet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протокол, где администратор удаленно конфигурирует маршрутизатор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8707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Транспортный уровень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6600"/>
                        </a:gs>
                        <a:gs pos="50000">
                          <a:srgbClr val="FFFF00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TCP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управления передачей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UDP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пользовательских дейтаграмм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703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Сетевой уровень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6600"/>
                        </a:gs>
                        <a:gs pos="50000">
                          <a:srgbClr val="FFFF00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протокол, который отвечает за продвижение пакета между сетями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ICMP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межсетевых управляющих сообщений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RIP </a:t>
                      </a: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и </a:t>
                      </a: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OSPF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протоколы маршрутизации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IGMP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групповой адресации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</a:tr>
              <a:tr h="8329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Уровень сетевых интерфейсов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6600"/>
                        </a:gs>
                        <a:gs pos="50000">
                          <a:srgbClr val="FFFF00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Ethernet</a:t>
                      </a: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,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Fast </a:t>
                      </a: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Е,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Gigabit</a:t>
                      </a: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 Е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Token Ring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FDDI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ATM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X.25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Frame Relay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Стек протоколов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: вспомогательные протоколы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61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64000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Протокол </a:t>
            </a:r>
            <a:r>
              <a:rPr lang="en-US" sz="1600" b="1" dirty="0" smtClean="0">
                <a:solidFill>
                  <a:srgbClr val="C00000"/>
                </a:solidFill>
              </a:rPr>
              <a:t>DNS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служит для преобразования адресов (преобразует символьные имена узлов в </a:t>
            </a:r>
            <a:r>
              <a:rPr lang="en-US" sz="1600" b="1" dirty="0" smtClean="0"/>
              <a:t>IP</a:t>
            </a:r>
            <a:r>
              <a:rPr lang="ru-RU" sz="1600" b="1" dirty="0" smtClean="0"/>
              <a:t>-адреса).</a:t>
            </a:r>
            <a:endParaRPr lang="en-US" sz="1600" b="1" dirty="0" smtClean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Протокол </a:t>
            </a:r>
            <a:r>
              <a:rPr lang="en-US" sz="1600" b="1" dirty="0" smtClean="0">
                <a:solidFill>
                  <a:srgbClr val="C00000"/>
                </a:solidFill>
              </a:rPr>
              <a:t>DHCP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позволяет назначать </a:t>
            </a:r>
            <a:r>
              <a:rPr lang="en-US" sz="1600" b="1" dirty="0" smtClean="0"/>
              <a:t>IP</a:t>
            </a:r>
            <a:r>
              <a:rPr lang="ru-RU" sz="1600" b="1" dirty="0" smtClean="0"/>
              <a:t>-адреса узлам динамически, а не статистически (облегчение администрирования сети).</a:t>
            </a:r>
            <a:endParaRPr lang="en-US" sz="1600" b="1" dirty="0" smtClean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Протокол </a:t>
            </a:r>
            <a:r>
              <a:rPr lang="en-US" sz="1600" b="1" dirty="0" smtClean="0">
                <a:solidFill>
                  <a:srgbClr val="C00000"/>
                </a:solidFill>
              </a:rPr>
              <a:t>SNMP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есть протокол прикладного уровня для управления сетью, который позволяет автоматически собирать информацию об ошибках и отказах устройств.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Преимущества стека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62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28576" y="1347776"/>
            <a:ext cx="8686848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b="1" dirty="0" smtClean="0"/>
              <a:t>1) </a:t>
            </a:r>
            <a:r>
              <a:rPr lang="ru-RU" sz="1600" b="1" dirty="0" smtClean="0">
                <a:solidFill>
                  <a:srgbClr val="C00000"/>
                </a:solidFill>
              </a:rPr>
              <a:t>Способность фрагментировать пакеты</a:t>
            </a:r>
            <a:r>
              <a:rPr lang="ru-RU" sz="1600" b="1" dirty="0" smtClean="0"/>
              <a:t>. Большая сеть состоит из сетей, построенных на разных принципах. В каждой из этих сетей может быть собственная величина максимальной длины единицы передаваемых данных (кадра). В таком случае при переходе из одной сети, имеющей большую максимальную длину, в сеть с меньшей максимальной длиной может возникнуть необходимость деления передаваемого кадра на несколько частей. Протокол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стека TCP/IP эффективно решает эту задачу.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2) </a:t>
            </a:r>
            <a:r>
              <a:rPr lang="ru-RU" sz="1600" b="1" dirty="0" smtClean="0">
                <a:solidFill>
                  <a:srgbClr val="C00000"/>
                </a:solidFill>
              </a:rPr>
              <a:t>Гибкая система адресации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90000"/>
              </a:lnSpc>
            </a:pPr>
            <a:endParaRPr lang="ru-RU" sz="1600" b="1" dirty="0" smtClean="0"/>
          </a:p>
          <a:p>
            <a:pPr algn="just">
              <a:lnSpc>
                <a:spcPct val="90000"/>
              </a:lnSpc>
            </a:pPr>
            <a:r>
              <a:rPr lang="ru-RU" sz="1600" b="1" dirty="0" smtClean="0"/>
              <a:t>3) В стеке TCP/IP очень </a:t>
            </a:r>
            <a:r>
              <a:rPr lang="ru-RU" sz="1600" b="1" dirty="0" smtClean="0">
                <a:solidFill>
                  <a:srgbClr val="C00000"/>
                </a:solidFill>
              </a:rPr>
              <a:t>экономно используются широковещательные рассылки</a:t>
            </a:r>
            <a:r>
              <a:rPr lang="ru-RU" sz="1600" b="1" i="1" dirty="0" smtClean="0"/>
              <a:t>. </a:t>
            </a:r>
            <a:r>
              <a:rPr lang="ru-RU" sz="1600" b="1" dirty="0" smtClean="0"/>
              <a:t>Это свойство совершенно необходимо при работе на медленных каналах связи.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Возникновение локальных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347776"/>
            <a:ext cx="8505872" cy="4795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Развитие локальных сетей связано с появлением больших интегральных схем </a:t>
            </a:r>
            <a:r>
              <a:rPr lang="ru-RU" sz="1600" b="1" dirty="0" smtClean="0"/>
              <a:t>(БИС), что привело к созданию мини-компьютеров.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Закон Гроша перестал действовать</a:t>
            </a:r>
            <a:r>
              <a:rPr lang="ru-RU" sz="1600" b="1" dirty="0" smtClean="0"/>
              <a:t>: десяток мини-компьютеров той же стоимости, что и мэйнфрейм, решали задачи быстрее.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Наблюдалось </a:t>
            </a:r>
            <a:r>
              <a:rPr lang="ru-RU" sz="1600" b="1" dirty="0" smtClean="0">
                <a:solidFill>
                  <a:srgbClr val="C00000"/>
                </a:solidFill>
              </a:rPr>
              <a:t>автономное использование нескольких мини-компьютеров</a:t>
            </a:r>
            <a:r>
              <a:rPr lang="ru-RU" sz="1600" b="1" dirty="0" smtClean="0"/>
              <a:t> на одном предприятии. В дальнейшем мини-компьютеры в отделах предприятия были соединены устройствами сопряжения.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 80-е годы утвердились </a:t>
            </a:r>
            <a:r>
              <a:rPr lang="ru-RU" sz="1600" b="1" dirty="0" smtClean="0">
                <a:solidFill>
                  <a:srgbClr val="C00000"/>
                </a:solidFill>
              </a:rPr>
              <a:t>сетевые технологии</a:t>
            </a:r>
            <a:r>
              <a:rPr lang="ru-RU" sz="1600" b="1" dirty="0" smtClean="0"/>
              <a:t> (аппаратные и программные средства, механизмы передачи данных) объединения компьютеров в сеть (</a:t>
            </a:r>
            <a:r>
              <a:rPr lang="en-US" sz="1600" b="1" dirty="0" smtClean="0">
                <a:solidFill>
                  <a:srgbClr val="C00000"/>
                </a:solidFill>
              </a:rPr>
              <a:t>Ethernet, </a:t>
            </a:r>
            <a:r>
              <a:rPr lang="en-US" sz="1600" b="1" dirty="0" err="1" smtClean="0">
                <a:solidFill>
                  <a:srgbClr val="C00000"/>
                </a:solidFill>
              </a:rPr>
              <a:t>ArcNet</a:t>
            </a:r>
            <a:r>
              <a:rPr lang="en-US" sz="1600" b="1" dirty="0" smtClean="0">
                <a:solidFill>
                  <a:srgbClr val="C00000"/>
                </a:solidFill>
              </a:rPr>
              <a:t>, Token Ring, Token Bus, FDD</a:t>
            </a:r>
            <a:r>
              <a:rPr lang="en-US" sz="1600" b="1" dirty="0" smtClean="0"/>
              <a:t>I</a:t>
            </a:r>
            <a:r>
              <a:rPr lang="ru-RU" sz="1600" b="1" dirty="0" smtClean="0"/>
              <a:t>). Скорость передачи данных составляла </a:t>
            </a:r>
            <a:r>
              <a:rPr lang="ru-RU" sz="1600" b="1" dirty="0" smtClean="0">
                <a:solidFill>
                  <a:srgbClr val="C00000"/>
                </a:solidFill>
              </a:rPr>
              <a:t>10 Мбит/с, 100 Мбит/с, 1000 Мбит/с</a:t>
            </a:r>
            <a:r>
              <a:rPr lang="ru-RU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Недостатки стека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TCP/IP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63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28576" y="1347776"/>
            <a:ext cx="85058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Нет разграничения концепций </a:t>
            </a:r>
            <a:r>
              <a:rPr lang="ru-RU" sz="1600" b="1" dirty="0" smtClean="0"/>
              <a:t>служб, интерфейса и протоколов.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Модель не является общей </a:t>
            </a:r>
            <a:r>
              <a:rPr lang="ru-RU" sz="1600" b="1" dirty="0" smtClean="0"/>
              <a:t>и плохо описывает любой стек протоколов, кроме </a:t>
            </a:r>
            <a:r>
              <a:rPr lang="en-US" sz="1600" b="1" dirty="0" smtClean="0"/>
              <a:t>TCP/IP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Нет различия между </a:t>
            </a:r>
            <a:r>
              <a:rPr lang="ru-RU" sz="1600" b="1" dirty="0" smtClean="0">
                <a:solidFill>
                  <a:srgbClr val="C00000"/>
                </a:solidFill>
              </a:rPr>
              <a:t>физическим уровнем и уровнем передачи данных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Ряд широко используемых протоколов являются </a:t>
            </a:r>
            <a:r>
              <a:rPr lang="ru-RU" sz="1600" b="1" dirty="0" smtClean="0">
                <a:solidFill>
                  <a:srgbClr val="C00000"/>
                </a:solidFill>
              </a:rPr>
              <a:t>устаревшими</a:t>
            </a:r>
            <a:r>
              <a:rPr lang="ru-RU" sz="1600" b="1" dirty="0" smtClean="0"/>
              <a:t>. 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Высокие требования к ресурсам и </a:t>
            </a:r>
            <a:r>
              <a:rPr lang="ru-RU" sz="1600" b="1" dirty="0" smtClean="0">
                <a:solidFill>
                  <a:srgbClr val="C00000"/>
                </a:solidFill>
              </a:rPr>
              <a:t>сложность администрирования </a:t>
            </a:r>
            <a:r>
              <a:rPr lang="en-US" sz="1600" b="1" dirty="0" smtClean="0"/>
              <a:t>IP</a:t>
            </a:r>
            <a:r>
              <a:rPr lang="ru-RU" sz="1600" b="1" dirty="0" smtClean="0"/>
              <a:t>-сетей. </a:t>
            </a:r>
          </a:p>
          <a:p>
            <a:pPr>
              <a:lnSpc>
                <a:spcPct val="80000"/>
              </a:lnSpc>
            </a:pP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Стеки протоколов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64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8576" y="1347776"/>
            <a:ext cx="8686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TCP/IP</a:t>
            </a:r>
            <a:r>
              <a:rPr lang="ru-RU" sz="1600" b="1" i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Transmission Control Protocol / internet Protocol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en-US" sz="1600" b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стандарт для гетерогенных сетей, популярный межсетевой протокол, спец. разработанные для него протоколы </a:t>
            </a:r>
            <a:r>
              <a:rPr lang="en-US" sz="1600" b="1" dirty="0" smtClean="0">
                <a:cs typeface="Times New Roman" charset="0"/>
              </a:rPr>
              <a:t>SMTP</a:t>
            </a:r>
            <a:r>
              <a:rPr lang="ru-RU" sz="1600" b="1" dirty="0" smtClean="0">
                <a:cs typeface="Times New Roman" charset="0"/>
              </a:rPr>
              <a:t>, </a:t>
            </a:r>
            <a:r>
              <a:rPr lang="en-US" sz="1600" b="1" dirty="0" smtClean="0">
                <a:cs typeface="Times New Roman" charset="0"/>
              </a:rPr>
              <a:t>FTP</a:t>
            </a:r>
            <a:r>
              <a:rPr lang="ru-RU" sz="1600" b="1" dirty="0" smtClean="0">
                <a:cs typeface="Times New Roman" charset="0"/>
              </a:rPr>
              <a:t>, </a:t>
            </a:r>
            <a:r>
              <a:rPr lang="en-US" sz="1600" b="1" dirty="0" smtClean="0">
                <a:cs typeface="Times New Roman" charset="0"/>
              </a:rPr>
              <a:t>SNMP</a:t>
            </a:r>
            <a:r>
              <a:rPr lang="ru-RU" sz="1600" b="1" dirty="0" smtClean="0">
                <a:cs typeface="Times New Roman" charset="0"/>
              </a:rPr>
              <a:t>. Недостатки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большой размер и неторопливость.</a:t>
            </a:r>
            <a:r>
              <a:rPr lang="ru-RU" sz="1600" b="1" dirty="0" smtClean="0"/>
              <a:t> Проблемы с нехваткой </a:t>
            </a:r>
            <a:r>
              <a:rPr lang="en-US" sz="1600" b="1" dirty="0" smtClean="0"/>
              <a:t>IP </a:t>
            </a:r>
            <a:r>
              <a:rPr lang="ru-RU" sz="1600" b="1" dirty="0" smtClean="0"/>
              <a:t>адресов</a:t>
            </a:r>
          </a:p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NetBEUI</a:t>
            </a:r>
            <a:r>
              <a:rPr lang="ru-RU" sz="1600" b="1" i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</a:rPr>
              <a:t>Network Basic Extended User Interface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en-US" sz="1600" b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связан с </a:t>
            </a:r>
            <a:r>
              <a:rPr lang="en-US" sz="1600" b="1" dirty="0" smtClean="0">
                <a:cs typeface="Times New Roman" charset="0"/>
              </a:rPr>
              <a:t>NetBIOS</a:t>
            </a:r>
            <a:r>
              <a:rPr lang="ru-RU" sz="1600" b="1" dirty="0" smtClean="0">
                <a:cs typeface="Times New Roman" charset="0"/>
              </a:rPr>
              <a:t> (</a:t>
            </a:r>
            <a:r>
              <a:rPr lang="en-US" sz="1600" b="1" dirty="0" smtClean="0">
                <a:cs typeface="Times New Roman" charset="0"/>
              </a:rPr>
              <a:t>IBM</a:t>
            </a:r>
            <a:r>
              <a:rPr lang="ru-RU" sz="1600" b="1" dirty="0" smtClean="0">
                <a:cs typeface="Times New Roman" charset="0"/>
              </a:rPr>
              <a:t> интерфейс сеансового уровня с ЛВС), а сам </a:t>
            </a:r>
            <a:r>
              <a:rPr lang="en-US" sz="1600" b="1" dirty="0" err="1" smtClean="0">
                <a:cs typeface="Times New Roman" charset="0"/>
              </a:rPr>
              <a:t>NetBEIU</a:t>
            </a:r>
            <a:r>
              <a:rPr lang="en-US" sz="1600" b="1" dirty="0" smtClean="0"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трансп. протокол Микрософта. Небольшой, быстрый, эффективный. Не поддерживает маршрутизацию.</a:t>
            </a:r>
          </a:p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X.25</a:t>
            </a:r>
            <a:r>
              <a:rPr lang="en-US" sz="1600" b="1" dirty="0" smtClean="0"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сети с коммутацией пакетов</a:t>
            </a:r>
            <a:r>
              <a:rPr lang="ru-RU" sz="1600" b="1" dirty="0" smtClean="0"/>
              <a:t>, полное соответствие </a:t>
            </a:r>
            <a:r>
              <a:rPr lang="en-US" sz="1600" b="1" dirty="0" smtClean="0"/>
              <a:t>OSI/RM</a:t>
            </a:r>
            <a:r>
              <a:rPr lang="ru-RU" sz="1600" b="1" dirty="0" smtClean="0">
                <a:cs typeface="Times New Roman" charset="0"/>
              </a:rPr>
              <a:t>.</a:t>
            </a:r>
          </a:p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XNS</a:t>
            </a:r>
            <a:r>
              <a:rPr lang="ru-RU" sz="1600" b="1" i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  <a:sym typeface="Symbol" pitchFamily="18" charset="2"/>
              </a:rPr>
              <a:t> </a:t>
            </a:r>
            <a:r>
              <a:rPr lang="en-US" sz="1600" b="1" dirty="0" smtClean="0">
                <a:cs typeface="Times New Roman" charset="0"/>
              </a:rPr>
              <a:t>Xerox Network System</a:t>
            </a:r>
            <a:r>
              <a:rPr lang="ru-RU" sz="1600" b="1" dirty="0" smtClean="0">
                <a:cs typeface="Times New Roman" charset="0"/>
              </a:rPr>
              <a:t>.</a:t>
            </a:r>
            <a:r>
              <a:rPr lang="en-US" sz="1600" b="1" dirty="0" smtClean="0">
                <a:cs typeface="Times New Roman" charset="0"/>
              </a:rPr>
              <a:t> </a:t>
            </a:r>
            <a:r>
              <a:rPr lang="ru-RU" sz="1600" b="1" dirty="0" smtClean="0">
                <a:cs typeface="Times New Roman" charset="0"/>
              </a:rPr>
              <a:t>Большой и медленный, много широковещательных пакетов.</a:t>
            </a:r>
          </a:p>
          <a:p>
            <a:pPr marL="457200" indent="-457200" algn="just"/>
            <a:r>
              <a:rPr lang="en-US" sz="1600" b="1" i="1" dirty="0" smtClean="0">
                <a:solidFill>
                  <a:srgbClr val="C00000"/>
                </a:solidFill>
                <a:cs typeface="Times New Roman" charset="0"/>
              </a:rPr>
              <a:t>IPX/SPX</a:t>
            </a:r>
            <a:r>
              <a:rPr lang="ru-RU" sz="1600" b="1" dirty="0" smtClean="0">
                <a:solidFill>
                  <a:srgbClr val="C00000"/>
                </a:solidFill>
                <a:cs typeface="Times New Roman" charset="0"/>
              </a:rPr>
              <a:t> и </a:t>
            </a:r>
            <a:r>
              <a:rPr lang="en-US" sz="1600" b="1" i="1" dirty="0" err="1" smtClean="0">
                <a:solidFill>
                  <a:srgbClr val="C00000"/>
                </a:solidFill>
                <a:cs typeface="Times New Roman" charset="0"/>
              </a:rPr>
              <a:t>NWLink</a:t>
            </a:r>
            <a:r>
              <a:rPr lang="ru-RU" sz="1600" b="1" i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(реализация от </a:t>
            </a:r>
            <a:r>
              <a:rPr lang="en-US" sz="1600" b="1" dirty="0" smtClean="0">
                <a:solidFill>
                  <a:srgbClr val="C00000"/>
                </a:solidFill>
              </a:rPr>
              <a:t>Microsoft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en-US" sz="1600" b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наследник </a:t>
            </a:r>
            <a:r>
              <a:rPr lang="en-US" sz="1600" b="1" dirty="0" smtClean="0">
                <a:cs typeface="Times New Roman" charset="0"/>
              </a:rPr>
              <a:t>XNS</a:t>
            </a:r>
            <a:r>
              <a:rPr lang="ru-RU" sz="1600" b="1" dirty="0" smtClean="0">
                <a:cs typeface="Times New Roman" charset="0"/>
              </a:rPr>
              <a:t>, небольшой и достаточно быстрый.</a:t>
            </a:r>
          </a:p>
          <a:p>
            <a:pPr marL="457200" indent="-457200" algn="just"/>
            <a:r>
              <a:rPr lang="en-US" sz="1600" b="1" i="1" dirty="0" err="1" smtClean="0">
                <a:solidFill>
                  <a:srgbClr val="C00000"/>
                </a:solidFill>
                <a:cs typeface="Times New Roman" charset="0"/>
              </a:rPr>
              <a:t>DECnet</a:t>
            </a:r>
            <a:r>
              <a:rPr lang="en-US" sz="1600" b="1" dirty="0" smtClean="0">
                <a:solidFill>
                  <a:srgbClr val="C00000"/>
                </a:solidFill>
                <a:cs typeface="Times New Roman" charset="0"/>
              </a:rPr>
              <a:t> </a:t>
            </a:r>
            <a:r>
              <a:rPr lang="en-US" sz="1600" b="1" dirty="0" smtClean="0">
                <a:cs typeface="Times New Roman" charset="0"/>
                <a:sym typeface="Symbol" pitchFamily="18" charset="2"/>
              </a:rPr>
              <a:t></a:t>
            </a:r>
            <a:r>
              <a:rPr lang="ru-RU" sz="1600" b="1" dirty="0" smtClean="0">
                <a:cs typeface="Times New Roman" charset="0"/>
              </a:rPr>
              <a:t> собственный стек маршрутизируемых протоколов, на нем впоследствии вырос </a:t>
            </a:r>
            <a:r>
              <a:rPr lang="ru-RU" sz="1600" b="1" dirty="0" err="1" smtClean="0">
                <a:cs typeface="Times New Roman" charset="0"/>
              </a:rPr>
              <a:t>И-нет</a:t>
            </a:r>
            <a:r>
              <a:rPr lang="ru-RU" sz="1600" b="1" dirty="0" smtClean="0">
                <a:cs typeface="Times New Roman" charset="0"/>
              </a:rPr>
              <a:t>, т.к. он ставился на </a:t>
            </a:r>
            <a:r>
              <a:rPr lang="en-US" sz="1600" b="1" dirty="0" smtClean="0">
                <a:cs typeface="Times New Roman" charset="0"/>
              </a:rPr>
              <a:t>VAX (Virtual Address Extension)</a:t>
            </a:r>
            <a:r>
              <a:rPr lang="ru-RU" sz="1600" b="1" dirty="0" smtClean="0">
                <a:cs typeface="Times New Roman" charset="0"/>
              </a:rPr>
              <a:t> машины с операционной системой </a:t>
            </a:r>
            <a:r>
              <a:rPr lang="en-US" sz="1600" b="1" dirty="0" smtClean="0">
                <a:cs typeface="Times New Roman" charset="0"/>
              </a:rPr>
              <a:t>VMS</a:t>
            </a:r>
            <a:r>
              <a:rPr lang="ru-RU" sz="1600" b="1" dirty="0" smtClean="0">
                <a:cs typeface="Times New Roman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65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2798916"/>
            <a:ext cx="8505872" cy="38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95300" indent="-495300"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2000" dirty="0" smtClean="0"/>
              <a:t>СЕТЕВЫЕ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345230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Сетевая технология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66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176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Сетевая технология </a:t>
            </a:r>
            <a:r>
              <a:rPr lang="ru-RU" sz="1600" b="1" dirty="0" smtClean="0"/>
              <a:t>- это согласованный набор стандартных протоколов и реализующих их программно-аппаратных средств, достаточный для построения компьютерной сети. </a:t>
            </a:r>
          </a:p>
          <a:p>
            <a:pPr algn="just">
              <a:lnSpc>
                <a:spcPct val="140000"/>
              </a:lnSpc>
            </a:pPr>
            <a:endParaRPr lang="ru-RU" sz="1600" b="1" dirty="0" smtClean="0"/>
          </a:p>
          <a:p>
            <a:pPr algn="just">
              <a:lnSpc>
                <a:spcPct val="140000"/>
              </a:lnSpc>
            </a:pPr>
            <a:r>
              <a:rPr lang="ru-RU" sz="1600" b="1" dirty="0" smtClean="0"/>
              <a:t>Сетевые технологии:</a:t>
            </a:r>
          </a:p>
          <a:p>
            <a:pPr lvl="1" algn="just">
              <a:buFontTx/>
              <a:buChar char="•"/>
            </a:pP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Ethernet</a:t>
            </a:r>
            <a:r>
              <a:rPr lang="ru-RU" sz="1600" b="1" dirty="0" smtClean="0"/>
              <a:t>;</a:t>
            </a:r>
            <a:r>
              <a:rPr lang="en-US" sz="1600" b="1" dirty="0" smtClean="0"/>
              <a:t> </a:t>
            </a:r>
          </a:p>
          <a:p>
            <a:pPr lvl="1" algn="just">
              <a:buFontTx/>
              <a:buChar char="•"/>
            </a:pP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Token Ring</a:t>
            </a:r>
            <a:r>
              <a:rPr lang="en-US" sz="1600" b="1" dirty="0" smtClean="0"/>
              <a:t>.</a:t>
            </a:r>
            <a:endParaRPr lang="ru-RU" sz="16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00000" y="3248976"/>
            <a:ext cx="871542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err="1" smtClean="0"/>
              <a:t>Основной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принцип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заложенный</a:t>
            </a:r>
            <a:r>
              <a:rPr lang="en-US" sz="1600" b="1" dirty="0" smtClean="0"/>
              <a:t> в </a:t>
            </a:r>
            <a:r>
              <a:rPr lang="en-US" sz="1600" b="1" dirty="0" err="1" smtClean="0"/>
              <a:t>основу</a:t>
            </a:r>
            <a:r>
              <a:rPr lang="en-US" sz="1600" b="1" dirty="0" smtClean="0"/>
              <a:t> Ethernet, — </a:t>
            </a:r>
            <a:r>
              <a:rPr lang="en-US" sz="1600" b="1" dirty="0" err="1" smtClean="0">
                <a:solidFill>
                  <a:srgbClr val="C00000"/>
                </a:solidFill>
              </a:rPr>
              <a:t>случайный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метод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доступа</a:t>
            </a:r>
            <a:r>
              <a:rPr lang="en-US" sz="1600" b="1" dirty="0" smtClean="0"/>
              <a:t> к </a:t>
            </a:r>
            <a:r>
              <a:rPr lang="en-US" sz="1600" b="1" dirty="0" err="1" smtClean="0"/>
              <a:t>разделяемой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среде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передачи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данных</a:t>
            </a:r>
            <a:r>
              <a:rPr lang="en-US" sz="1600" b="1" dirty="0" smtClean="0"/>
              <a:t>.</a:t>
            </a:r>
            <a:endParaRPr lang="ru-RU" sz="1600" b="1" dirty="0" smtClean="0"/>
          </a:p>
          <a:p>
            <a:pPr algn="just"/>
            <a:r>
              <a:rPr lang="en-US" sz="1600" b="1" dirty="0" smtClean="0"/>
              <a:t>В </a:t>
            </a:r>
            <a:r>
              <a:rPr lang="en-US" sz="1600" b="1" dirty="0" err="1" smtClean="0"/>
              <a:t>качестве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такой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среды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может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использоваться</a:t>
            </a:r>
            <a:r>
              <a:rPr lang="en-US" sz="1600" b="1" dirty="0" smtClean="0"/>
              <a:t>:</a:t>
            </a:r>
          </a:p>
          <a:p>
            <a:pPr algn="just"/>
            <a:r>
              <a:rPr lang="ru-RU" sz="1600" b="1" dirty="0" smtClean="0"/>
              <a:t>- </a:t>
            </a:r>
            <a:r>
              <a:rPr lang="en-US" sz="1600" b="1" dirty="0" err="1" smtClean="0"/>
              <a:t>толстый</a:t>
            </a:r>
            <a:r>
              <a:rPr lang="en-US" sz="1600" b="1" dirty="0" smtClean="0"/>
              <a:t> и </a:t>
            </a:r>
            <a:r>
              <a:rPr lang="en-US" sz="1600" b="1" dirty="0" err="1" smtClean="0"/>
              <a:t>тонкий</a:t>
            </a:r>
            <a:r>
              <a:rPr lang="en-US" sz="1600" b="1" dirty="0" smtClean="0"/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коаксиальный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кабель</a:t>
            </a:r>
            <a:r>
              <a:rPr lang="en-US" sz="1600" b="1" dirty="0" smtClean="0"/>
              <a:t>;</a:t>
            </a:r>
          </a:p>
          <a:p>
            <a:pPr algn="just"/>
            <a:r>
              <a:rPr lang="ru-RU" sz="1600" b="1" dirty="0" smtClean="0"/>
              <a:t>- </a:t>
            </a:r>
            <a:r>
              <a:rPr lang="en-US" sz="1600" b="1" dirty="0" err="1" smtClean="0">
                <a:solidFill>
                  <a:srgbClr val="C00000"/>
                </a:solidFill>
              </a:rPr>
              <a:t>витая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пара</a:t>
            </a:r>
            <a:r>
              <a:rPr lang="en-US" sz="1600" b="1" dirty="0" smtClean="0"/>
              <a:t>;</a:t>
            </a:r>
          </a:p>
          <a:p>
            <a:pPr algn="just"/>
            <a:r>
              <a:rPr lang="ru-RU" sz="1600" b="1" dirty="0" smtClean="0"/>
              <a:t>- </a:t>
            </a:r>
            <a:r>
              <a:rPr lang="en-US" sz="1600" b="1" dirty="0" err="1" smtClean="0">
                <a:solidFill>
                  <a:srgbClr val="C00000"/>
                </a:solidFill>
              </a:rPr>
              <a:t>оптоволокно</a:t>
            </a:r>
            <a:r>
              <a:rPr lang="en-US" sz="1600" b="1" dirty="0" smtClean="0"/>
              <a:t>;</a:t>
            </a:r>
          </a:p>
          <a:p>
            <a:pPr algn="just">
              <a:buFontTx/>
              <a:buChar char="-"/>
            </a:pPr>
            <a:r>
              <a:rPr lang="en-US" sz="1600" b="1" dirty="0" err="1" smtClean="0">
                <a:solidFill>
                  <a:srgbClr val="C00000"/>
                </a:solidFill>
              </a:rPr>
              <a:t>радиоволны</a:t>
            </a:r>
            <a:r>
              <a:rPr lang="en-US" sz="1600" b="1" dirty="0" smtClean="0"/>
              <a:t>.</a:t>
            </a:r>
          </a:p>
          <a:p>
            <a:pPr algn="just"/>
            <a:r>
              <a:rPr lang="en-US" sz="1600" b="1" dirty="0" smtClean="0"/>
              <a:t>Управление </a:t>
            </a:r>
            <a:r>
              <a:rPr lang="en-US" sz="1600" b="1" dirty="0" err="1" smtClean="0"/>
              <a:t>доступом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осуществляется</a:t>
            </a:r>
            <a:r>
              <a:rPr lang="en-US" sz="1600" b="1" dirty="0" smtClean="0"/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сетевыми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адаптерами</a:t>
            </a:r>
            <a:r>
              <a:rPr lang="en-US" sz="1600" b="1" dirty="0" smtClean="0"/>
              <a:t>.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Случайный метод доступа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67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/>
              <a:t>Узел </a:t>
            </a:r>
            <a:r>
              <a:rPr lang="en-US" sz="1600" b="1" dirty="0" err="1" smtClean="0"/>
              <a:t>может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передавать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данные</a:t>
            </a:r>
            <a:r>
              <a:rPr lang="en-US" sz="1600" b="1" dirty="0" smtClean="0"/>
              <a:t> по </a:t>
            </a:r>
            <a:r>
              <a:rPr lang="en-US" sz="1600" b="1" dirty="0" err="1" smtClean="0"/>
              <a:t>сети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только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если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свободна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Когда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узел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убедился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что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свободна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он</a:t>
            </a:r>
            <a:r>
              <a:rPr lang="en-US" sz="1600" b="1" dirty="0" smtClean="0"/>
              <a:t> «</a:t>
            </a:r>
            <a:r>
              <a:rPr lang="en-US" sz="1600" b="1" dirty="0" err="1" smtClean="0"/>
              <a:t>захватывает</a:t>
            </a:r>
            <a:r>
              <a:rPr lang="en-US" sz="1600" b="1" dirty="0" smtClean="0"/>
              <a:t>» </a:t>
            </a:r>
            <a:r>
              <a:rPr lang="en-US" sz="1600" b="1" dirty="0" err="1" smtClean="0"/>
              <a:t>среду</a:t>
            </a:r>
            <a:r>
              <a:rPr lang="en-US" sz="1600" b="1" dirty="0" smtClean="0"/>
              <a:t> и </a:t>
            </a:r>
            <a:r>
              <a:rPr lang="en-US" sz="1600" b="1" dirty="0" err="1" smtClean="0"/>
              <a:t>начинает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передачу</a:t>
            </a:r>
            <a:r>
              <a:rPr lang="en-US" sz="1600" b="1" dirty="0" smtClean="0"/>
              <a:t>. </a:t>
            </a:r>
            <a:endParaRPr lang="ru-RU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en-US" sz="1600" b="1" dirty="0" err="1" smtClean="0">
                <a:solidFill>
                  <a:srgbClr val="C00000"/>
                </a:solidFill>
              </a:rPr>
              <a:t>Кадр</a:t>
            </a:r>
            <a:r>
              <a:rPr lang="en-US" sz="1600" b="1" dirty="0" smtClean="0"/>
              <a:t> — </a:t>
            </a:r>
            <a:r>
              <a:rPr lang="en-US" sz="1600" b="1" dirty="0" err="1" smtClean="0"/>
              <a:t>единица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данных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которыми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обмениваются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узлы</a:t>
            </a:r>
            <a:r>
              <a:rPr lang="en-US" sz="1600" b="1" dirty="0" smtClean="0"/>
              <a:t> в </a:t>
            </a:r>
            <a:r>
              <a:rPr lang="en-US" sz="1600" b="1" dirty="0" err="1" smtClean="0"/>
              <a:t>сети</a:t>
            </a:r>
            <a:r>
              <a:rPr lang="en-US" sz="1600" b="1" dirty="0" smtClean="0"/>
              <a:t> Ethernet. </a:t>
            </a:r>
            <a:r>
              <a:rPr lang="en-US" sz="1600" b="1" dirty="0" err="1" smtClean="0"/>
              <a:t>Кадр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имеет</a:t>
            </a:r>
            <a:r>
              <a:rPr lang="en-US" sz="1600" b="1" dirty="0" smtClean="0"/>
              <a:t> фиксированный формат, </a:t>
            </a:r>
            <a:r>
              <a:rPr lang="en-US" sz="1600" b="1" dirty="0" err="1" smtClean="0"/>
              <a:t>содержит</a:t>
            </a:r>
            <a:r>
              <a:rPr lang="en-US" sz="1600" b="1" dirty="0" smtClean="0"/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служебную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информацию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(в </a:t>
            </a:r>
            <a:r>
              <a:rPr lang="en-US" sz="1600" b="1" dirty="0" err="1" smtClean="0"/>
              <a:t>т.ч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адреса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отправителя</a:t>
            </a:r>
            <a:r>
              <a:rPr lang="en-US" sz="1600" b="1" dirty="0" smtClean="0"/>
              <a:t> и </a:t>
            </a:r>
            <a:r>
              <a:rPr lang="en-US" sz="1600" b="1" dirty="0" err="1" smtClean="0"/>
              <a:t>получателя</a:t>
            </a:r>
            <a:r>
              <a:rPr lang="en-US" sz="1600" b="1" dirty="0" smtClean="0"/>
              <a:t>) и </a:t>
            </a:r>
            <a:r>
              <a:rPr lang="en-US" sz="1600" b="1" dirty="0" err="1" smtClean="0">
                <a:solidFill>
                  <a:srgbClr val="C00000"/>
                </a:solidFill>
              </a:rPr>
              <a:t>поле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данных</a:t>
            </a:r>
            <a:r>
              <a:rPr lang="en-US" sz="1600" b="1" dirty="0" smtClean="0"/>
              <a:t>.</a:t>
            </a:r>
            <a:r>
              <a:rPr lang="ru-RU" sz="1600" b="1" dirty="0" smtClean="0"/>
              <a:t> </a:t>
            </a:r>
            <a:r>
              <a:rPr lang="en-US" sz="1600" b="1" dirty="0" err="1" smtClean="0"/>
              <a:t>При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попадании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кадра</a:t>
            </a:r>
            <a:r>
              <a:rPr lang="en-US" sz="1600" b="1" dirty="0" smtClean="0"/>
              <a:t> в </a:t>
            </a:r>
            <a:r>
              <a:rPr lang="en-US" sz="1600" b="1" dirty="0" err="1" smtClean="0"/>
              <a:t>разделяемую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среду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все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сетевые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адаптеры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начинают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его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принимать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Если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адрес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назначения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совпадает</a:t>
            </a:r>
            <a:r>
              <a:rPr lang="en-US" sz="1600" b="1" dirty="0" smtClean="0"/>
              <a:t> с </a:t>
            </a:r>
            <a:r>
              <a:rPr lang="en-US" sz="1600" b="1" dirty="0" err="1" smtClean="0"/>
              <a:t>их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адресом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то</a:t>
            </a:r>
            <a:r>
              <a:rPr lang="en-US" sz="1600" b="1" dirty="0" smtClean="0"/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кадр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попадает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во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внутренний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буфер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адаптера</a:t>
            </a:r>
            <a:r>
              <a:rPr lang="en-US" sz="1600" b="1" dirty="0" smtClean="0"/>
              <a:t>.</a:t>
            </a:r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en-US" sz="1600" b="1" dirty="0" err="1" smtClean="0">
                <a:solidFill>
                  <a:srgbClr val="C00000"/>
                </a:solidFill>
              </a:rPr>
              <a:t>Коллизия</a:t>
            </a:r>
            <a:r>
              <a:rPr lang="en-US" sz="1600" b="1" dirty="0" smtClean="0"/>
              <a:t> — </a:t>
            </a:r>
            <a:r>
              <a:rPr lang="en-US" sz="1600" b="1" dirty="0" err="1" smtClean="0"/>
              <a:t>ситуация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когда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два</a:t>
            </a:r>
            <a:r>
              <a:rPr lang="en-US" sz="1600" b="1" dirty="0" smtClean="0"/>
              <a:t> и </a:t>
            </a:r>
            <a:r>
              <a:rPr lang="en-US" sz="1600" b="1" dirty="0" err="1" smtClean="0"/>
              <a:t>более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компьютера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одновременно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начинают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передавать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информацию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Вероятность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возникновения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коллизий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зависит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от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интенсивности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сетевого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трафика</a:t>
            </a:r>
            <a:r>
              <a:rPr lang="en-US" sz="1600" b="1" dirty="0" smtClean="0"/>
              <a:t>.</a:t>
            </a:r>
            <a:r>
              <a:rPr lang="ru-RU" sz="1600" b="1" dirty="0" smtClean="0"/>
              <a:t> </a:t>
            </a:r>
            <a:r>
              <a:rPr lang="en-US" sz="1600" b="1" dirty="0" smtClean="0"/>
              <a:t>После </a:t>
            </a:r>
            <a:r>
              <a:rPr lang="en-US" sz="1600" b="1" dirty="0" err="1" smtClean="0"/>
              <a:t>обнаружения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коллизии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сетевые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адаптеры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прекращают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передачу</a:t>
            </a:r>
            <a:r>
              <a:rPr lang="en-US" sz="1600" b="1" dirty="0" smtClean="0"/>
              <a:t>, а </a:t>
            </a:r>
            <a:r>
              <a:rPr lang="en-US" sz="1600" b="1" dirty="0" err="1" smtClean="0"/>
              <a:t>после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паузы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случайной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длины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пытаются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снова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получить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доступ</a:t>
            </a:r>
            <a:r>
              <a:rPr lang="en-US" sz="1600" b="1" dirty="0" smtClean="0"/>
              <a:t> к </a:t>
            </a:r>
            <a:r>
              <a:rPr lang="en-US" sz="1600" b="1" dirty="0" err="1" smtClean="0"/>
              <a:t>среде</a:t>
            </a:r>
            <a:r>
              <a:rPr lang="en-US" sz="16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Оборудование компьютерных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68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86848" cy="362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Линии связи и интерфейсы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Сетевая карта (сетевой адаптер)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Трансивер (</a:t>
            </a:r>
            <a:r>
              <a:rPr lang="en-US" sz="1600" b="1" dirty="0" smtClean="0"/>
              <a:t>transceiver</a:t>
            </a:r>
            <a:r>
              <a:rPr lang="ru-RU" sz="1600" b="1" dirty="0" smtClean="0"/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/>
              <a:t>- Повторитель (</a:t>
            </a:r>
            <a:r>
              <a:rPr lang="en-US" sz="1600" b="1" dirty="0" smtClean="0">
                <a:solidFill>
                  <a:srgbClr val="000000"/>
                </a:solidFill>
              </a:rPr>
              <a:t>Repeater</a:t>
            </a:r>
            <a:r>
              <a:rPr lang="ru-RU" sz="1600" b="1" dirty="0" smtClean="0">
                <a:solidFill>
                  <a:srgbClr val="000000"/>
                </a:solidFill>
              </a:rPr>
              <a:t>) 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/>
              <a:t>- Концентратор (</a:t>
            </a:r>
            <a:r>
              <a:rPr lang="en-US" sz="1600" b="1" dirty="0" smtClean="0">
                <a:solidFill>
                  <a:srgbClr val="000000"/>
                </a:solidFill>
              </a:rPr>
              <a:t>Hub</a:t>
            </a:r>
            <a:r>
              <a:rPr lang="ru-RU" sz="1600" b="1" dirty="0" smtClean="0">
                <a:solidFill>
                  <a:srgbClr val="000000"/>
                </a:solidFill>
              </a:rPr>
              <a:t>) 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/>
              <a:t>- Мост (</a:t>
            </a:r>
            <a:r>
              <a:rPr lang="en-US" sz="1600" b="1" dirty="0" smtClean="0"/>
              <a:t>Bridge</a:t>
            </a:r>
            <a:r>
              <a:rPr lang="ru-RU" sz="1600" b="1" dirty="0" smtClean="0"/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/>
              <a:t>- Коммутатор (</a:t>
            </a:r>
            <a:r>
              <a:rPr lang="en-US" sz="1600" b="1" dirty="0" smtClean="0">
                <a:solidFill>
                  <a:srgbClr val="000000"/>
                </a:solidFill>
              </a:rPr>
              <a:t>Switch</a:t>
            </a:r>
            <a:r>
              <a:rPr lang="ru-RU" sz="1600" b="1" dirty="0" smtClean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>
                <a:solidFill>
                  <a:srgbClr val="000000"/>
                </a:solidFill>
              </a:rPr>
              <a:t>- </a:t>
            </a:r>
            <a:r>
              <a:rPr lang="ru-RU" sz="1600" b="1" dirty="0" err="1" smtClean="0">
                <a:solidFill>
                  <a:srgbClr val="000000"/>
                </a:solidFill>
              </a:rPr>
              <a:t>Маршрутизатор</a:t>
            </a:r>
            <a:r>
              <a:rPr lang="ru-RU" sz="1600" b="1" dirty="0" smtClean="0">
                <a:solidFill>
                  <a:srgbClr val="000000"/>
                </a:solidFill>
              </a:rPr>
              <a:t> (</a:t>
            </a:r>
            <a:r>
              <a:rPr lang="en-US" sz="1600" b="1" dirty="0" smtClean="0">
                <a:solidFill>
                  <a:srgbClr val="000000"/>
                </a:solidFill>
              </a:rPr>
              <a:t>Router</a:t>
            </a:r>
            <a:r>
              <a:rPr lang="ru-RU" sz="1600" b="1" dirty="0" smtClean="0">
                <a:solidFill>
                  <a:srgbClr val="000000"/>
                </a:solidFill>
              </a:rPr>
              <a:t>)</a:t>
            </a:r>
            <a:endParaRPr lang="ru-RU" sz="1600" b="1" dirty="0">
              <a:solidFill>
                <a:srgbClr val="000000"/>
              </a:solidFill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0048" y="1257288"/>
            <a:ext cx="2990494" cy="497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Линии связи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69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19064" y="1347776"/>
            <a:ext cx="2319394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ru-RU" sz="1600" b="1" dirty="0"/>
              <a:t>Кабельные линии связи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04800" y="3552840"/>
            <a:ext cx="2646728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ru-RU" sz="1600" b="1" dirty="0"/>
              <a:t>Беспроводные линии связи</a:t>
            </a:r>
          </a:p>
        </p:txBody>
      </p:sp>
      <p:pic>
        <p:nvPicPr>
          <p:cNvPr id="11" name="Picture 10" descr="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2028840"/>
            <a:ext cx="7772400" cy="1028700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54063" y="3095640"/>
            <a:ext cx="1617662" cy="4572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ru-RU" b="0"/>
              <a:t>Витая пара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624263" y="3095640"/>
            <a:ext cx="1404937" cy="4572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ru-RU" b="0"/>
              <a:t>Коаксиал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084888" y="3095640"/>
            <a:ext cx="1916112" cy="4572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ru-RU" b="0"/>
              <a:t>Оптоволокно</a:t>
            </a:r>
          </a:p>
        </p:txBody>
      </p:sp>
      <p:pic>
        <p:nvPicPr>
          <p:cNvPr id="15" name="Picture 14" descr="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47800" y="4087828"/>
            <a:ext cx="5257800" cy="2055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30026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70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28576" y="1347776"/>
            <a:ext cx="2031623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ru-RU" sz="2000" b="1" dirty="0"/>
              <a:t>Интерфейс </a:t>
            </a:r>
            <a:r>
              <a:rPr lang="en-US" sz="2000" b="1" dirty="0"/>
              <a:t>RJ-45</a:t>
            </a:r>
            <a:endParaRPr lang="ru-RU" sz="2000" b="1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400288" y="1347776"/>
            <a:ext cx="1913001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ru-RU" sz="2000" b="1" dirty="0"/>
              <a:t>Интерфейс </a:t>
            </a:r>
            <a:r>
              <a:rPr lang="en-US" sz="2000" b="1" dirty="0"/>
              <a:t>BNC</a:t>
            </a:r>
            <a:endParaRPr lang="ru-RU" sz="2000" b="1" dirty="0"/>
          </a:p>
        </p:txBody>
      </p: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4752976" y="1528752"/>
            <a:ext cx="3619520" cy="4343424"/>
            <a:chOff x="1824" y="1102"/>
            <a:chExt cx="2640" cy="3026"/>
          </a:xfrm>
        </p:grpSpPr>
        <p:pic>
          <p:nvPicPr>
            <p:cNvPr id="12" name="Picture 29" descr="Connector_RJ45_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24" y="1102"/>
              <a:ext cx="2640" cy="914"/>
            </a:xfrm>
            <a:prstGeom prst="rect">
              <a:avLst/>
            </a:prstGeom>
            <a:noFill/>
          </p:spPr>
        </p:pic>
        <p:pic>
          <p:nvPicPr>
            <p:cNvPr id="13" name="Picture 32" descr="Connector_BNC_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824" y="1988"/>
              <a:ext cx="2640" cy="2140"/>
            </a:xfrm>
            <a:prstGeom prst="rect">
              <a:avLst/>
            </a:prstGeom>
            <a:noFill/>
          </p:spPr>
        </p:pic>
      </p:grpSp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8088" y="1800216"/>
            <a:ext cx="4162448" cy="438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Сетевые адаптеры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71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8" descr="Card_re100tx cop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57288"/>
            <a:ext cx="4857750" cy="3448050"/>
          </a:xfrm>
          <a:prstGeom prst="rect">
            <a:avLst/>
          </a:prstGeom>
          <a:noFill/>
        </p:spPr>
      </p:pic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4572000" y="1347776"/>
            <a:ext cx="4495800" cy="157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Сетевая карта </a:t>
            </a:r>
            <a:r>
              <a:rPr lang="ru-RU" sz="1600" b="1" dirty="0"/>
              <a:t>воспринимает команды и данные от сетевой операционной системы, преобразует эту информацию в один из стандартных форматов и передает ее в сеть через подключенный к карте кабель. </a:t>
            </a:r>
            <a:r>
              <a:rPr lang="ru-RU" sz="1600" b="1" dirty="0">
                <a:solidFill>
                  <a:srgbClr val="C00000"/>
                </a:solidFill>
              </a:rPr>
              <a:t>Каждая карта имеет уникальный номер</a:t>
            </a:r>
            <a:r>
              <a:rPr lang="ru-RU" sz="1600" b="1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Трансиверы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72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757608" y="2705096"/>
            <a:ext cx="5067328" cy="280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Трансивер</a:t>
            </a:r>
            <a:r>
              <a:rPr lang="ru-RU" sz="1600" b="1" dirty="0"/>
              <a:t> устанавливается непосредственно на кабеле и питается от сетевой карты компьютера. С сетевой картой трансивер соединяется интерфейсным кабелем </a:t>
            </a:r>
            <a:r>
              <a:rPr lang="en-US" sz="1600" b="1" dirty="0"/>
              <a:t>AUI (Attachment Unit Interface). </a:t>
            </a:r>
            <a:r>
              <a:rPr lang="ru-RU" sz="1600" b="1" dirty="0" smtClean="0"/>
              <a:t> Это устройство для передачи и приёма сигнала между двумя </a:t>
            </a:r>
            <a:r>
              <a:rPr lang="ru-RU" sz="1600" b="1" dirty="0" smtClean="0">
                <a:solidFill>
                  <a:srgbClr val="C00000"/>
                </a:solidFill>
              </a:rPr>
              <a:t>физически разными средами системы связи</a:t>
            </a:r>
            <a:r>
              <a:rPr lang="ru-RU" sz="1600" b="1" dirty="0" smtClean="0"/>
              <a:t>.</a:t>
            </a:r>
            <a:endParaRPr lang="en-US" sz="1600" b="1" dirty="0" smtClean="0"/>
          </a:p>
          <a:p>
            <a:pPr algn="just"/>
            <a:endParaRPr lang="en-US" sz="1600" dirty="0" smtClean="0"/>
          </a:p>
          <a:p>
            <a:pPr algn="just"/>
            <a:r>
              <a:rPr lang="ru-RU" sz="1600" b="1" dirty="0" smtClean="0"/>
              <a:t>Если трансивер является связующим звеном между оптическим и медным кабелями, то его часто называют </a:t>
            </a:r>
            <a:r>
              <a:rPr lang="ru-RU" sz="1600" b="1" dirty="0" smtClean="0">
                <a:solidFill>
                  <a:srgbClr val="C00000"/>
                </a:solidFill>
              </a:rPr>
              <a:t>медиаконвертором</a:t>
            </a:r>
            <a:r>
              <a:rPr lang="ru-RU" sz="1600" b="1" dirty="0" smtClean="0"/>
              <a:t>.</a:t>
            </a:r>
          </a:p>
          <a:p>
            <a:pPr algn="just"/>
            <a:r>
              <a:rPr lang="en-US" sz="1600" b="1" dirty="0" smtClean="0"/>
              <a:t> </a:t>
            </a:r>
            <a:endParaRPr lang="en-US" sz="1600" b="1" dirty="0"/>
          </a:p>
        </p:txBody>
      </p:sp>
      <p:pic>
        <p:nvPicPr>
          <p:cNvPr id="11" name="Picture 15" descr="Transceiver_mx40f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2248" y="1347776"/>
            <a:ext cx="2209800" cy="1230313"/>
          </a:xfrm>
          <a:prstGeom prst="rect">
            <a:avLst/>
          </a:prstGeom>
          <a:noFill/>
        </p:spPr>
      </p:pic>
      <p:pic>
        <p:nvPicPr>
          <p:cNvPr id="12" name="Picture 18" descr="Transceiver_mx10g_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76" y="1257288"/>
            <a:ext cx="2438400" cy="1306513"/>
          </a:xfrm>
          <a:prstGeom prst="rect">
            <a:avLst/>
          </a:prstGeom>
          <a:noFill/>
        </p:spPr>
      </p:pic>
      <p:pic>
        <p:nvPicPr>
          <p:cNvPr id="13" name="Picture 21" descr="Transceiver_210t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86144" y="1257288"/>
            <a:ext cx="2238375" cy="1377950"/>
          </a:xfrm>
          <a:prstGeom prst="rect">
            <a:avLst/>
          </a:prstGeom>
          <a:noFill/>
        </p:spPr>
      </p:pic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576" y="2705096"/>
            <a:ext cx="3438544" cy="199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576" y="4742787"/>
            <a:ext cx="2609846" cy="149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Возникновение глобальных сетей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7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1257288"/>
            <a:ext cx="8505872" cy="2805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Терминалы </a:t>
            </a:r>
            <a:r>
              <a:rPr lang="ru-RU" sz="1600" b="1" dirty="0" smtClean="0"/>
              <a:t>соединялись с компьютером на тысячи километров через телефонные сети с помощью </a:t>
            </a:r>
            <a:r>
              <a:rPr lang="ru-RU" sz="1600" b="1" dirty="0" smtClean="0">
                <a:solidFill>
                  <a:srgbClr val="C00000"/>
                </a:solidFill>
              </a:rPr>
              <a:t>модемов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Глобальные </a:t>
            </a:r>
            <a:r>
              <a:rPr lang="ru-RU" sz="1600" b="1" dirty="0" smtClean="0"/>
              <a:t>сети унаследовали многое от телефонных сетей, а главным новшеством был переход от </a:t>
            </a:r>
            <a:r>
              <a:rPr lang="ru-RU" sz="1600" b="1" dirty="0" smtClean="0">
                <a:solidFill>
                  <a:srgbClr val="C00000"/>
                </a:solidFill>
              </a:rPr>
              <a:t>принципа коммутации каналов </a:t>
            </a:r>
            <a:r>
              <a:rPr lang="ru-RU" sz="1600" b="1" dirty="0" smtClean="0"/>
              <a:t>(информация передавалась с постоянной скоростью) к </a:t>
            </a:r>
            <a:r>
              <a:rPr lang="ru-RU" sz="1600" b="1" dirty="0" smtClean="0">
                <a:solidFill>
                  <a:srgbClr val="C00000"/>
                </a:solidFill>
              </a:rPr>
              <a:t>принципу коммутации пакетов</a:t>
            </a:r>
            <a:r>
              <a:rPr lang="ru-RU" sz="1600" b="1" dirty="0" smtClean="0"/>
              <a:t> (данные разделяются на небольшие порции (пакеты), которые самостоятельно перемещаются по сети благодаря наличию адреса конечного узла в заголовке пакета).</a:t>
            </a:r>
          </a:p>
        </p:txBody>
      </p:sp>
      <p:pic>
        <p:nvPicPr>
          <p:cNvPr id="11" name="Рисунок 10" descr="ea76dd1193c76c0aecdd85f424b28e07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44" y="2978940"/>
            <a:ext cx="3255715" cy="251303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28576" y="3300456"/>
            <a:ext cx="5519768" cy="1869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- Глобальные сети строились на основе телефонных каналов с низкой скоростью передачи данных в искаженном варианте. Примером таких сетей являются сети </a:t>
            </a:r>
            <a:r>
              <a:rPr lang="ru-RU" sz="1600" b="1" dirty="0" smtClean="0">
                <a:solidFill>
                  <a:srgbClr val="C00000"/>
                </a:solidFill>
              </a:rPr>
              <a:t>Х.25</a:t>
            </a:r>
            <a:r>
              <a:rPr lang="ru-RU" sz="1600" b="1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В 1969 году министерство обороны США инициировало работы по объединению в единую сеть компьютеров оборонных и научных центров, появилась сеть </a:t>
            </a:r>
            <a:r>
              <a:rPr lang="en-US" sz="1600" b="1" dirty="0" smtClean="0">
                <a:solidFill>
                  <a:srgbClr val="C00000"/>
                </a:solidFill>
              </a:rPr>
              <a:t>ARPANET</a:t>
            </a:r>
            <a:r>
              <a:rPr lang="ru-RU" sz="1600" b="1" dirty="0" smtClean="0"/>
              <a:t> (</a:t>
            </a:r>
            <a:r>
              <a:rPr lang="ru-RU" sz="1600" b="1" dirty="0" smtClean="0">
                <a:solidFill>
                  <a:srgbClr val="C00000"/>
                </a:solidFill>
              </a:rPr>
              <a:t>отправная точка создания сети </a:t>
            </a:r>
            <a:r>
              <a:rPr lang="en-US" sz="1600" b="1" dirty="0" smtClean="0">
                <a:solidFill>
                  <a:srgbClr val="C00000"/>
                </a:solidFill>
              </a:rPr>
              <a:t>INTERNET</a:t>
            </a:r>
            <a:r>
              <a:rPr lang="ru-RU" sz="1600" b="1" dirty="0" smtClean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Повторители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</a:rPr>
              <a:t>73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257290"/>
            <a:ext cx="3800496" cy="285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848096" y="1347776"/>
            <a:ext cx="5067328" cy="18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ru-RU" sz="1600" b="1" dirty="0" smtClean="0">
                <a:solidFill>
                  <a:srgbClr val="C00000"/>
                </a:solidFill>
              </a:rPr>
              <a:t>Повторители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(repeater)</a:t>
            </a:r>
            <a:r>
              <a:rPr lang="ru-RU" sz="1600" b="1" dirty="0" smtClean="0"/>
              <a:t> </a:t>
            </a:r>
            <a:r>
              <a:rPr lang="ru-RU" sz="1600" b="1" dirty="0"/>
              <a:t>соединяют сегменты, </a:t>
            </a:r>
            <a:r>
              <a:rPr lang="ru-RU" sz="1600" b="1" dirty="0" smtClean="0"/>
              <a:t>использующие </a:t>
            </a:r>
            <a:r>
              <a:rPr lang="ru-RU" sz="1600" b="1" dirty="0"/>
              <a:t>одинаковые или разные типы носителя, восстанавливают сигнал, увеличивая дальность передачи, передают информацию в обоих направлениях. Использование повторителя позволяет расширить сеть, построенную с использованием коаксиального кабеля. </a:t>
            </a:r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64959" y="3971928"/>
            <a:ext cx="5440953" cy="218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519488"/>
            <a:ext cx="2292406" cy="270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Концентратор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74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662488" y="1347776"/>
            <a:ext cx="4300536" cy="255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Концентратором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(hub)</a:t>
            </a:r>
            <a:r>
              <a:rPr lang="ru-RU" sz="1600" b="1" dirty="0" smtClean="0"/>
              <a:t> </a:t>
            </a:r>
            <a:r>
              <a:rPr lang="ru-RU" sz="1600" b="1" dirty="0"/>
              <a:t>называется повторитель, который имеет несколько портов и соединяет несколько физических линий связи. </a:t>
            </a:r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Концентратор </a:t>
            </a:r>
            <a:r>
              <a:rPr lang="ru-RU" sz="1600" b="1" dirty="0"/>
              <a:t>всегда </a:t>
            </a:r>
            <a:r>
              <a:rPr lang="ru-RU" sz="1600" b="1" dirty="0">
                <a:solidFill>
                  <a:srgbClr val="C00000"/>
                </a:solidFill>
              </a:rPr>
              <a:t>изменяет физическую топологию сети</a:t>
            </a:r>
            <a:r>
              <a:rPr lang="ru-RU" sz="1600" b="1" dirty="0"/>
              <a:t>, но при этом оставляет без изменения ее логическую топологию. Если на какой-либо его порт поступает сообщение, он пересылает его на все остальные.</a:t>
            </a:r>
          </a:p>
        </p:txBody>
      </p:sp>
      <p:pic>
        <p:nvPicPr>
          <p:cNvPr id="9830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4343424" cy="232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179" y="3971928"/>
            <a:ext cx="4575309" cy="210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Мост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75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752976" y="1438264"/>
            <a:ext cx="4119560" cy="1325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Мост</a:t>
            </a:r>
            <a:r>
              <a:rPr lang="ru-RU" sz="1600" b="1" dirty="0"/>
              <a:t> делит физическую среду передачи сети на части, передавая информацию из одного сегмента в другой только в том случае, если адрес компьютера назначения принадлежит другой подсети. </a:t>
            </a:r>
          </a:p>
        </p:txBody>
      </p:sp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0296" y="3157536"/>
            <a:ext cx="2714640" cy="287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347776"/>
            <a:ext cx="4762500" cy="398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Коммутатор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1032" y="0"/>
            <a:ext cx="522268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76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843464" y="1347776"/>
            <a:ext cx="4071960" cy="206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Коммутатор</a:t>
            </a:r>
            <a:r>
              <a:rPr lang="ru-RU" sz="1600" b="1" dirty="0"/>
              <a:t> </a:t>
            </a:r>
            <a:r>
              <a:rPr lang="ru-RU" sz="1600" b="1" dirty="0" smtClean="0"/>
              <a:t>(</a:t>
            </a:r>
            <a:r>
              <a:rPr lang="en-US" sz="1600" b="1" dirty="0" smtClean="0"/>
              <a:t>switch</a:t>
            </a:r>
            <a:r>
              <a:rPr lang="ru-RU" sz="1600" b="1" dirty="0" smtClean="0"/>
              <a:t>) по </a:t>
            </a:r>
            <a:r>
              <a:rPr lang="ru-RU" sz="1600" b="1" dirty="0"/>
              <a:t>назначению не отличается от моста, но обладает более высокой </a:t>
            </a:r>
            <a:r>
              <a:rPr lang="ru-RU" sz="1600" b="1" dirty="0" smtClean="0"/>
              <a:t>производительностью </a:t>
            </a:r>
            <a:r>
              <a:rPr lang="ru-RU" sz="1600" b="1" dirty="0"/>
              <a:t>так, как мост в каждый момент времени может осуществлять передачу кадров только между одной парой портов, а коммутатор одновременно поддерживает потоки данных между всеми своими портами. </a:t>
            </a:r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00172"/>
            <a:ext cx="47625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4005" y="4243392"/>
            <a:ext cx="4151907" cy="180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Маршрутизатор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52408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77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28576" y="1347776"/>
            <a:ext cx="8643960" cy="10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/>
            <a:r>
              <a:rPr lang="ru-RU" sz="1600" b="1" dirty="0" err="1">
                <a:solidFill>
                  <a:srgbClr val="C00000"/>
                </a:solidFill>
              </a:rPr>
              <a:t>Маршрутизатор</a:t>
            </a:r>
            <a:r>
              <a:rPr lang="en-US" sz="1600" b="1" dirty="0"/>
              <a:t> </a:t>
            </a:r>
            <a:r>
              <a:rPr lang="en-US" sz="1600" b="1" dirty="0" smtClean="0"/>
              <a:t>(router) </a:t>
            </a:r>
            <a:r>
              <a:rPr lang="ru-RU" sz="1600" b="1" dirty="0" smtClean="0"/>
              <a:t>делит </a:t>
            </a:r>
            <a:r>
              <a:rPr lang="ru-RU" sz="1600" b="1" dirty="0"/>
              <a:t>физическую среду передачи сети на части более эффективно, чем мост или коммутатор. Он</a:t>
            </a:r>
            <a:r>
              <a:rPr lang="en-US" sz="1600" b="1" dirty="0"/>
              <a:t> </a:t>
            </a:r>
            <a:r>
              <a:rPr lang="ru-RU" sz="1600" b="1" dirty="0"/>
              <a:t>может пересылать пакеты на конкретный адрес, выбирать лучший путь для прохождения пакета и многое другое. Чем сложней и больше сеть, тем больше выгода от использования </a:t>
            </a:r>
            <a:r>
              <a:rPr lang="ru-RU" sz="1600" b="1" dirty="0" err="1"/>
              <a:t>маршрутизаторов</a:t>
            </a:r>
            <a:r>
              <a:rPr lang="ru-RU" sz="1600" b="1" dirty="0"/>
              <a:t>.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3067048"/>
            <a:ext cx="5495441" cy="3002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7368" y="2976560"/>
            <a:ext cx="3377516" cy="253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Что такое конвергенция сетей?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0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3429000"/>
            <a:ext cx="8505872" cy="2714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80000"/>
              </a:lnSpc>
            </a:pPr>
            <a:r>
              <a:rPr lang="ru-RU" sz="1600" b="1" dirty="0" smtClean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Конвергентная сеть </a:t>
            </a:r>
            <a:r>
              <a:rPr lang="ru-RU" sz="1600" b="1" dirty="0"/>
              <a:t>- это вычислительная сеть, сочетающая передачу голосовой информации (включая, но не ограничиваясь телефонными переговорами) и данных (включая мультимедиа, видеосвязь и т.д.) по общему каналу, что обеспечивает</a:t>
            </a:r>
            <a:r>
              <a:rPr lang="ru-RU" sz="1600" b="1" dirty="0" smtClean="0"/>
              <a:t>:</a:t>
            </a:r>
          </a:p>
          <a:p>
            <a:pPr algn="just">
              <a:lnSpc>
                <a:spcPct val="80000"/>
              </a:lnSpc>
            </a:pPr>
            <a:endParaRPr lang="ru-RU" sz="1600" b="1" dirty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упрощение </a:t>
            </a:r>
            <a:r>
              <a:rPr lang="ru-RU" sz="1600" b="1" dirty="0">
                <a:solidFill>
                  <a:srgbClr val="C00000"/>
                </a:solidFill>
              </a:rPr>
              <a:t>корпоративных коммуникаций </a:t>
            </a:r>
            <a:r>
              <a:rPr lang="ru-RU" sz="1600" b="1" dirty="0"/>
              <a:t>(замена нескольких независимых сетей единой сетью</a:t>
            </a:r>
            <a:r>
              <a:rPr lang="ru-RU" sz="1600" b="1" dirty="0" smtClean="0"/>
              <a:t>), наличие </a:t>
            </a:r>
            <a:r>
              <a:rPr lang="ru-RU" sz="1600" b="1" dirty="0" smtClean="0">
                <a:solidFill>
                  <a:srgbClr val="C00000"/>
                </a:solidFill>
              </a:rPr>
              <a:t>корпоративной </a:t>
            </a:r>
            <a:r>
              <a:rPr lang="en-US" sz="1600" b="1" dirty="0" smtClean="0">
                <a:solidFill>
                  <a:srgbClr val="C00000"/>
                </a:solidFill>
              </a:rPr>
              <a:t>IP-</a:t>
            </a:r>
            <a:r>
              <a:rPr lang="ru-RU" sz="1600" b="1" dirty="0" smtClean="0">
                <a:solidFill>
                  <a:srgbClr val="C00000"/>
                </a:solidFill>
              </a:rPr>
              <a:t>телефонии</a:t>
            </a:r>
            <a:r>
              <a:rPr lang="ru-RU" sz="1600" b="1" dirty="0" smtClean="0"/>
              <a:t>;</a:t>
            </a:r>
            <a:endParaRPr lang="ru-RU" sz="1600" b="1" dirty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  <a:p>
            <a:pPr algn="just">
              <a:lnSpc>
                <a:spcPct val="80000"/>
              </a:lnSpc>
            </a:pPr>
            <a:r>
              <a:rPr lang="ru-RU" sz="1600" b="1" dirty="0" smtClean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возможность </a:t>
            </a:r>
            <a:r>
              <a:rPr lang="ru-RU" sz="1600" b="1" dirty="0">
                <a:solidFill>
                  <a:srgbClr val="C00000"/>
                </a:solidFill>
              </a:rPr>
              <a:t>работы с разнородной информацией </a:t>
            </a:r>
            <a:r>
              <a:rPr lang="ru-RU" sz="1600" b="1" dirty="0"/>
              <a:t>(голос, видео, электронная почта, файлы и т.д.) на едином пользовательском терминале (при этом, обычный ПК вполне может выступать в этой роли</a:t>
            </a:r>
            <a:r>
              <a:rPr lang="ru-RU" sz="1600" b="1" dirty="0" smtClean="0"/>
              <a:t>).</a:t>
            </a:r>
            <a:endParaRPr lang="ru-RU" sz="1600" b="1" dirty="0"/>
          </a:p>
          <a:p>
            <a:pPr algn="just">
              <a:lnSpc>
                <a:spcPct val="80000"/>
              </a:lnSpc>
            </a:pPr>
            <a:endParaRPr lang="ru-RU" sz="1600" b="1" dirty="0" smtClean="0"/>
          </a:p>
        </p:txBody>
      </p:sp>
      <p:pic>
        <p:nvPicPr>
          <p:cNvPr id="52226" name="Picture 2" descr="&amp;Ucy;&amp;ncy;&amp;icy;&amp;fcy;&amp;icy;&amp;tscy;&amp;icy;&amp;rcy;&amp;ocy;&amp;vcy;&amp;acy;&amp;ncy;&amp;ncy;&amp;ycy;&amp;iecy; &amp;kcy;&amp;ocy;&amp;mcy;&amp;mcy;&amp;ucy;&amp;ncy;&amp;icy;&amp;kcy;&amp;acy;&amp;tscy;&amp;icy;&amp;icy; &amp;ocy;&amp;tcy;&amp;rcy;&amp;acy;&amp;zhcy;&amp;acy;&amp;yucy;&amp;tcy; &amp;pcy;&amp;ocy;&amp;yacy;&amp;vcy;&amp;lcy;&amp;iecy;&amp;ncy;&amp;icy;&amp;iecy; &amp;gcy;&amp;ocy;&amp;lcy;&amp;ocy;&amp;scy;&amp;ocy;&amp;vcy;&amp;ycy;&amp;khcy; &amp;pcy;&amp;rcy;&amp;icy;&amp;lcy;&amp;ocy;&amp;zhcy;&amp;iecy;&amp;ncy;&amp;icy;&amp;jcy;, &amp;vcy;&amp;icy;&amp;dcy;&amp;iecy;&amp;ocy;, &amp;ucy;&amp;ncy;&amp;acy;&amp;scy;&amp;lcy;&amp;iecy;&amp;dcy;&amp;ocy;&amp;vcy;&amp;acy;&amp;ncy;&amp;ncy;&amp;ycy;&amp;khcy; &amp;icy; Web-&amp;pcy;&amp;rcy;&amp;icy;&amp;lcy;&amp;ocy;&amp;zhcy;&amp;iecy;&amp;ncy;&amp;icy;&amp;jcy; &amp;vcy; &amp;kcy;&amp;ocy;&amp;rcy;&amp;pcy;&amp;ocy;&amp;rcy;&amp;acy;&amp;tcy;&amp;icy;&amp;vcy;&amp;ncy;&amp;ocy;&amp;jcy; &amp;scy;&amp;iecy;&amp;tcy;&amp;icy; &amp;pcy;&amp;iecy;&amp;rcy;&amp;iecy;&amp;dcy;&amp;acy;&amp;chcy;&amp;icy; &amp;dcy;&amp;acy;&amp;ncy;&amp;ncy;&amp;ycy;&amp;khcy;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88" y="1448734"/>
            <a:ext cx="4860648" cy="179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9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 построения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компьютерных сетей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28576" y="2798916"/>
            <a:ext cx="8505872" cy="38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95300" indent="-495300"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2000" dirty="0" smtClean="0"/>
              <a:t>КЛАССИФИКАЦИЯ КОМПЬЮТЕРНЫХ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128935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7224</TotalTime>
  <Words>4784</Words>
  <Application>Microsoft Office PowerPoint</Application>
  <PresentationFormat>Экран (4:3)</PresentationFormat>
  <Paragraphs>863</Paragraphs>
  <Slides>76</Slides>
  <Notes>76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78" baseType="lpstr">
      <vt:lpstr>Office Theme</vt:lpstr>
      <vt:lpstr>Лист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Сергей Чесноков</dc:creator>
  <cp:lastModifiedBy>Сергей</cp:lastModifiedBy>
  <cp:revision>848</cp:revision>
  <dcterms:created xsi:type="dcterms:W3CDTF">2011-02-07T16:44:09Z</dcterms:created>
  <dcterms:modified xsi:type="dcterms:W3CDTF">2015-12-09T10:19:23Z</dcterms:modified>
</cp:coreProperties>
</file>